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8"/>
  </p:notesMasterIdLst>
  <p:handoutMasterIdLst>
    <p:handoutMasterId r:id="rId39"/>
  </p:handoutMasterIdLst>
  <p:sldIdLst>
    <p:sldId id="2132" r:id="rId2"/>
    <p:sldId id="2390" r:id="rId3"/>
    <p:sldId id="1320" r:id="rId4"/>
    <p:sldId id="2130" r:id="rId5"/>
    <p:sldId id="2416" r:id="rId6"/>
    <p:sldId id="2417" r:id="rId7"/>
    <p:sldId id="2418" r:id="rId8"/>
    <p:sldId id="968" r:id="rId9"/>
    <p:sldId id="965" r:id="rId10"/>
    <p:sldId id="2436" r:id="rId11"/>
    <p:sldId id="2437" r:id="rId12"/>
    <p:sldId id="2438" r:id="rId13"/>
    <p:sldId id="2439" r:id="rId14"/>
    <p:sldId id="2440" r:id="rId15"/>
    <p:sldId id="2441" r:id="rId16"/>
    <p:sldId id="2442" r:id="rId17"/>
    <p:sldId id="2443" r:id="rId18"/>
    <p:sldId id="2399" r:id="rId19"/>
    <p:sldId id="2400" r:id="rId20"/>
    <p:sldId id="2401" r:id="rId21"/>
    <p:sldId id="2405" r:id="rId22"/>
    <p:sldId id="1835" r:id="rId23"/>
    <p:sldId id="2422" r:id="rId24"/>
    <p:sldId id="2410" r:id="rId25"/>
    <p:sldId id="2406" r:id="rId26"/>
    <p:sldId id="2407" r:id="rId27"/>
    <p:sldId id="2408" r:id="rId28"/>
    <p:sldId id="2409" r:id="rId29"/>
    <p:sldId id="2412" r:id="rId30"/>
    <p:sldId id="2413" r:id="rId31"/>
    <p:sldId id="2445" r:id="rId32"/>
    <p:sldId id="2444" r:id="rId33"/>
    <p:sldId id="2411" r:id="rId34"/>
    <p:sldId id="2434" r:id="rId35"/>
    <p:sldId id="2435" r:id="rId36"/>
    <p:sldId id="2428" r:id="rId37"/>
  </p:sldIdLst>
  <p:sldSz cx="9144000" cy="6858000" type="screen4x3"/>
  <p:notesSz cx="6858000" cy="9144000"/>
  <p:defaultTextStyle>
    <a:defPPr>
      <a:defRPr lang="en-GB"/>
    </a:defPPr>
    <a:lvl1pPr algn="l" rtl="0" fontAlgn="base">
      <a:spcBef>
        <a:spcPct val="20000"/>
      </a:spcBef>
      <a:spcAft>
        <a:spcPct val="0"/>
      </a:spcAft>
      <a:defRPr sz="1400" kern="1200">
        <a:solidFill>
          <a:schemeClr val="tx1"/>
        </a:solidFill>
        <a:latin typeface="Arial" charset="0"/>
        <a:ea typeface="+mn-ea"/>
        <a:cs typeface="+mn-cs"/>
      </a:defRPr>
    </a:lvl1pPr>
    <a:lvl2pPr marL="457200" algn="l" rtl="0" fontAlgn="base">
      <a:spcBef>
        <a:spcPct val="20000"/>
      </a:spcBef>
      <a:spcAft>
        <a:spcPct val="0"/>
      </a:spcAft>
      <a:defRPr sz="1400" kern="1200">
        <a:solidFill>
          <a:schemeClr val="tx1"/>
        </a:solidFill>
        <a:latin typeface="Arial" charset="0"/>
        <a:ea typeface="+mn-ea"/>
        <a:cs typeface="+mn-cs"/>
      </a:defRPr>
    </a:lvl2pPr>
    <a:lvl3pPr marL="914400" algn="l" rtl="0" fontAlgn="base">
      <a:spcBef>
        <a:spcPct val="20000"/>
      </a:spcBef>
      <a:spcAft>
        <a:spcPct val="0"/>
      </a:spcAft>
      <a:defRPr sz="1400" kern="1200">
        <a:solidFill>
          <a:schemeClr val="tx1"/>
        </a:solidFill>
        <a:latin typeface="Arial" charset="0"/>
        <a:ea typeface="+mn-ea"/>
        <a:cs typeface="+mn-cs"/>
      </a:defRPr>
    </a:lvl3pPr>
    <a:lvl4pPr marL="1371600" algn="l" rtl="0" fontAlgn="base">
      <a:spcBef>
        <a:spcPct val="20000"/>
      </a:spcBef>
      <a:spcAft>
        <a:spcPct val="0"/>
      </a:spcAft>
      <a:defRPr sz="1400" kern="1200">
        <a:solidFill>
          <a:schemeClr val="tx1"/>
        </a:solidFill>
        <a:latin typeface="Arial" charset="0"/>
        <a:ea typeface="+mn-ea"/>
        <a:cs typeface="+mn-cs"/>
      </a:defRPr>
    </a:lvl4pPr>
    <a:lvl5pPr marL="1828800" algn="l" rtl="0" fontAlgn="base">
      <a:spcBef>
        <a:spcPct val="2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5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94" autoAdjust="0"/>
    <p:restoredTop sz="94660"/>
  </p:normalViewPr>
  <p:slideViewPr>
    <p:cSldViewPr>
      <p:cViewPr varScale="1">
        <p:scale>
          <a:sx n="110" d="100"/>
          <a:sy n="110" d="100"/>
        </p:scale>
        <p:origin x="-96" y="-27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6119F16F-4033-4F79-AA03-83B6A56F9073}"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5A8BD927-696C-41D5-834D-039762835A9D}"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F361D72D-7100-49F1-BEB8-244B5F9E518A}" type="slidenum">
              <a:rPr lang="en-GB"/>
              <a:pPr>
                <a:defRPr/>
              </a:pPr>
              <a:t>1</a:t>
            </a:fld>
            <a:endParaRPr lang="en-GB"/>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1C7A69A8-310E-49DF-B6C7-7D4974ABC0FA}" type="slidenum">
              <a:rPr lang="en-US"/>
              <a:pPr>
                <a:defRPr/>
              </a:pPr>
              <a:t>10</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1DFEFDAF-3C67-4D1F-ACAA-A0CC576C4713}" type="slidenum">
              <a:rPr lang="en-US"/>
              <a:pPr>
                <a:defRPr/>
              </a:pPr>
              <a:t>11</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8FA96-0F76-49F2-BBE7-557CFC9D7C3D}" type="slidenum">
              <a:rPr lang="en-US"/>
              <a:pPr>
                <a:defRPr/>
              </a:pPr>
              <a:t>12</a:t>
            </a:fld>
            <a:endParaRPr lang="en-US"/>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5273A3-440D-4404-B004-4E73ED0AD36E}" type="slidenum">
              <a:rPr lang="en-US"/>
              <a:pPr>
                <a:defRPr/>
              </a:pPr>
              <a:t>13</a:t>
            </a:fld>
            <a:endParaRPr lang="en-US"/>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149F23-E13D-46C7-BEF0-A86A89DE481E}" type="slidenum">
              <a:rPr lang="en-US"/>
              <a:pPr>
                <a:defRPr/>
              </a:pPr>
              <a:t>14</a:t>
            </a:fld>
            <a:endParaRPr lang="en-US"/>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9D2F71-A0A7-45E9-AFEC-A40BE535B312}" type="slidenum">
              <a:rPr lang="en-US"/>
              <a:pPr>
                <a:defRPr/>
              </a:pPr>
              <a:t>15</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C63974-5242-4417-AFA7-6C22E49A5572}" type="slidenum">
              <a:rPr lang="en-US"/>
              <a:pPr>
                <a:defRPr/>
              </a:pPr>
              <a:t>16</a:t>
            </a:fld>
            <a:endParaRPr 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1E29A8-FCCD-4E39-99F7-BDAD747FA66B}" type="slidenum">
              <a:rPr lang="en-US"/>
              <a:pPr>
                <a:defRPr/>
              </a:pPr>
              <a:t>17</a:t>
            </a:fld>
            <a:endParaRPr 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AE568C-D224-4540-9551-6A6B40D85449}" type="slidenum">
              <a:rPr lang="en-US"/>
              <a:pPr>
                <a:defRPr/>
              </a:pPr>
              <a:t>18</a:t>
            </a:fld>
            <a:endParaRPr lang="en-US"/>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A0BC25-CEB0-4BEE-B03E-F24F141732B7}" type="slidenum">
              <a:rPr lang="en-US"/>
              <a:pPr>
                <a:defRPr/>
              </a:pPr>
              <a:t>19</a:t>
            </a:fld>
            <a:endParaRPr lang="en-US"/>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A54268D-295D-42AB-BBED-7DCE0D6AFBDC}"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33316B-1A08-49DA-85BE-0E1DBC1175BB}" type="slidenum">
              <a:rPr lang="en-US"/>
              <a:pPr>
                <a:defRPr/>
              </a:pPr>
              <a:t>20</a:t>
            </a:fld>
            <a:endParaRPr lang="en-US"/>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0DAED7-C0E3-47C6-B253-1BD94864CC6B}" type="slidenum">
              <a:rPr lang="en-US"/>
              <a:pPr>
                <a:defRPr/>
              </a:pPr>
              <a:t>21</a:t>
            </a:fld>
            <a:endParaRPr 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4516" name="Slide Number Placeholder 3"/>
          <p:cNvSpPr>
            <a:spLocks noGrp="1"/>
          </p:cNvSpPr>
          <p:nvPr>
            <p:ph type="sldNum" sz="quarter" idx="5"/>
          </p:nvPr>
        </p:nvSpPr>
        <p:spPr/>
        <p:txBody>
          <a:bodyPr/>
          <a:lstStyle/>
          <a:p>
            <a:pPr>
              <a:defRPr/>
            </a:pPr>
            <a:fld id="{948A48EE-514D-475E-B9FF-6F5F29EC5278}" type="slidenum">
              <a:rPr lang="en-GB" smtClean="0"/>
              <a:pPr>
                <a:defRPr/>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332E48B-10C9-4A84-9BB1-6BE4A3F0ED96}" type="slidenum">
              <a:rPr lang="en-GB" smtClean="0"/>
              <a:pPr/>
              <a:t>23</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p>
        </p:txBody>
      </p:sp>
      <p:sp>
        <p:nvSpPr>
          <p:cNvPr id="174084" name="Slide Number Placeholder 3"/>
          <p:cNvSpPr>
            <a:spLocks noGrp="1"/>
          </p:cNvSpPr>
          <p:nvPr>
            <p:ph type="sldNum" sz="quarter" idx="5"/>
          </p:nvPr>
        </p:nvSpPr>
        <p:spPr>
          <a:noFill/>
        </p:spPr>
        <p:txBody>
          <a:bodyPr/>
          <a:lstStyle/>
          <a:p>
            <a:fld id="{2E0EB30B-D05E-4A71-A222-1FE68B2AF2B5}"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25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26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p>
        </p:txBody>
      </p:sp>
      <p:sp>
        <p:nvSpPr>
          <p:cNvPr id="174084" name="Slide Number Placeholder 3"/>
          <p:cNvSpPr>
            <a:spLocks noGrp="1"/>
          </p:cNvSpPr>
          <p:nvPr>
            <p:ph type="sldNum" sz="quarter" idx="5"/>
          </p:nvPr>
        </p:nvSpPr>
        <p:spPr>
          <a:noFill/>
        </p:spPr>
        <p:txBody>
          <a:bodyPr/>
          <a:lstStyle/>
          <a:p>
            <a:fld id="{2E0EB30B-D05E-4A71-A222-1FE68B2AF2B5}" type="slidenum">
              <a:rPr lang="en-GB" smtClean="0"/>
              <a:pPr/>
              <a:t>28</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5C7CB1C-FBC4-4F02-BD68-A2582595A74C}" type="slidenum">
              <a:rPr lang="en-GB" smtClean="0"/>
              <a:pPr>
                <a:defRPr/>
              </a:pPr>
              <a:t>29</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F72ED61-047F-44DB-8AD0-79BB735E7487}" type="slidenum">
              <a:rPr lang="en-GB" smtClean="0"/>
              <a:pPr>
                <a:defRPr/>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0A3388F-FA14-4EB8-83F1-8210468A99BA}" type="slidenum">
              <a:rPr lang="en-GB"/>
              <a:pPr/>
              <a:t>3</a:t>
            </a:fld>
            <a:endParaRPr lang="en-GB"/>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F72ED61-047F-44DB-8AD0-79BB735E7487}" type="slidenum">
              <a:rPr lang="en-GB" smtClean="0"/>
              <a:pPr>
                <a:defRPr/>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BCA269C9-74D8-49B8-BFD4-38A7EFCE5D3E}" type="slidenum">
              <a:rPr lang="en-GB" smtClean="0">
                <a:latin typeface="Arial" pitchFamily="34" charset="0"/>
              </a:rPr>
              <a:pPr>
                <a:defRPr/>
              </a:pPr>
              <a:t>32</a:t>
            </a:fld>
            <a:endParaRPr lang="en-GB" smtClean="0">
              <a:latin typeface="Arial" pitchFamily="34"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p>
        </p:txBody>
      </p:sp>
      <p:sp>
        <p:nvSpPr>
          <p:cNvPr id="174084" name="Slide Number Placeholder 3"/>
          <p:cNvSpPr>
            <a:spLocks noGrp="1"/>
          </p:cNvSpPr>
          <p:nvPr>
            <p:ph type="sldNum" sz="quarter" idx="5"/>
          </p:nvPr>
        </p:nvSpPr>
        <p:spPr>
          <a:noFill/>
        </p:spPr>
        <p:txBody>
          <a:bodyPr/>
          <a:lstStyle/>
          <a:p>
            <a:fld id="{2E0EB30B-D05E-4A71-A222-1FE68B2AF2B5}" type="slidenum">
              <a:rPr lang="en-GB" smtClean="0"/>
              <a:pPr/>
              <a:t>33</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p>
        </p:txBody>
      </p:sp>
      <p:sp>
        <p:nvSpPr>
          <p:cNvPr id="174084" name="Slide Number Placeholder 3"/>
          <p:cNvSpPr>
            <a:spLocks noGrp="1"/>
          </p:cNvSpPr>
          <p:nvPr>
            <p:ph type="sldNum" sz="quarter" idx="5"/>
          </p:nvPr>
        </p:nvSpPr>
        <p:spPr>
          <a:noFill/>
        </p:spPr>
        <p:txBody>
          <a:bodyPr/>
          <a:lstStyle/>
          <a:p>
            <a:fld id="{2E0EB30B-D05E-4A71-A222-1FE68B2AF2B5}" type="slidenum">
              <a:rPr lang="en-GB" smtClean="0"/>
              <a:pPr/>
              <a:t>34</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p>
        </p:txBody>
      </p:sp>
      <p:sp>
        <p:nvSpPr>
          <p:cNvPr id="174084" name="Slide Number Placeholder 3"/>
          <p:cNvSpPr>
            <a:spLocks noGrp="1"/>
          </p:cNvSpPr>
          <p:nvPr>
            <p:ph type="sldNum" sz="quarter" idx="5"/>
          </p:nvPr>
        </p:nvSpPr>
        <p:spPr>
          <a:noFill/>
        </p:spPr>
        <p:txBody>
          <a:bodyPr/>
          <a:lstStyle/>
          <a:p>
            <a:fld id="{2E0EB30B-D05E-4A71-A222-1FE68B2AF2B5}" type="slidenum">
              <a:rPr lang="en-GB" smtClean="0"/>
              <a:pPr/>
              <a:t>35</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CDF761B-AA33-4DB9-B7E4-6D1E2588D736}" type="slidenum">
              <a:rPr lang="en-GB" smtClean="0"/>
              <a:pPr>
                <a:defRPr/>
              </a:pPr>
              <a:t>36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CDF761B-AA33-4DB9-B7E4-6D1E2588D73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C18C02F6-8958-4589-BA14-ECE3278AFB37}" type="slidenum">
              <a:rPr lang="en-US" smtClean="0"/>
              <a:pPr>
                <a:defRPr/>
              </a:pPr>
              <a:t>5</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DAC5C01B-5876-4D08-8FF6-4213A9A3FB89}" type="slidenum">
              <a:rPr lang="en-US" smtClean="0"/>
              <a:pPr>
                <a:defRPr/>
              </a:pPr>
              <a:t>6</a:t>
            </a:fld>
            <a:endParaRPr lang="en-US" smtClean="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a:defRPr/>
            </a:pPr>
            <a:fld id="{88CB1563-3B00-4FC6-9E34-C0B2F9FCAC5F}" type="slidenum">
              <a:rPr lang="en-US" smtClean="0"/>
              <a:pPr>
                <a:defRPr/>
              </a:pPr>
              <a:t>7</a:t>
            </a:fld>
            <a:endParaRPr lang="en-US" smtClean="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288F0439-4553-4B19-A4AC-F5CBBDE91471}" type="slidenum">
              <a:rPr lang="en-US"/>
              <a:pPr>
                <a:defRPr/>
              </a:pPr>
              <a:t>8</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C7CD08-83AD-4872-B3A6-45062F4791C0}" type="slidenum">
              <a:rPr lang="en-US"/>
              <a:pPr>
                <a:defRPr/>
              </a:pPr>
              <a:t>9</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446BF5D-E1DB-454C-ABE0-B36986733DE2}"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B47959-A5CE-4826-B7BB-E5D8AD7714C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5222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9BA2DEF-6974-4387-BCE8-FEBC2CD4813B}" type="datetime1">
              <a:rPr lang="en-US"/>
              <a:pPr/>
              <a:t>12/1/2010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0F9EACB-28E4-4FBA-AC6C-4EDC61328CFF}"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4286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FB7BADB-1671-4563-9FD3-22CB9A27F3F9}" type="datetime1">
              <a:rPr lang="en-US"/>
              <a:pPr/>
              <a:t>12/1/2010</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CCA8239-F5BB-45D7-A931-54E9235170FB}"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620713"/>
            <a:ext cx="8229600" cy="37939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B277282-9881-48A1-8C0B-F4B5C0980DD9}" type="datetime1">
              <a:rPr lang="en-US"/>
              <a:pPr/>
              <a:t>12/1/2010</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379BAF2-B106-4C0C-8884-52B4D4C3150C}"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6FEC3F3-6C67-495F-85B4-D8F9050A959F}" type="datetime1">
              <a:rPr lang="en-US"/>
              <a:pPr/>
              <a:t>12/1/2010</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98EC028-9626-4C5D-8264-F63721F3D719}"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3AE098C-F0D7-4342-8D6A-74EC6B3D3CDC}" type="datetime1">
              <a:rPr lang="en-US"/>
              <a:pPr/>
              <a:t>12/1/2010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C4DE1E5-CA91-46CA-AA28-1526E7379893}"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A384BB9-4BBD-45B2-9131-04F928E7B9A1}" type="datetime1">
              <a:rPr lang="en-US"/>
              <a:pPr/>
              <a:t>12/1/2010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DBEA88-4421-403E-B89C-DCE4DB1228BD}"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389158-0F1C-4F71-9D1F-C7DB583A720D}"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77AB9F5-C1DC-451C-8A09-C473C8CC5076}"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620713"/>
            <a:ext cx="2071687"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620713"/>
            <a:ext cx="60674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2CD4ED-54A7-4568-997A-DFA2238367AC}"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9047AC4-70F4-4E95-9BE8-CA7D91F0E19A}"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620713"/>
            <a:ext cx="8291512"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2D454CB-0E98-4F30-BF72-EC4C1F0C393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6194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85860"/>
            <a:ext cx="2543164" cy="488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lipArt Placeholder 3"/>
          <p:cNvSpPr>
            <a:spLocks noGrp="1"/>
          </p:cNvSpPr>
          <p:nvPr>
            <p:ph type="clipArt" sz="half" idx="2"/>
          </p:nvPr>
        </p:nvSpPr>
        <p:spPr>
          <a:xfrm>
            <a:off x="3914796" y="1785926"/>
            <a:ext cx="4586294" cy="4386274"/>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Section">
    <p:bg>
      <p:bgPr>
        <a:solidFill>
          <a:srgbClr val="FF00FF">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8446BF5D-E1DB-454C-ABE0-B36986733DE2}"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B47959-A5CE-4826-B7BB-E5D8AD7714CB}"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dt" sz="half" idx="10"/>
          </p:nvPr>
        </p:nvSpPr>
        <p:spPr>
          <a:ln/>
        </p:spPr>
        <p:txBody>
          <a:bodyPr/>
          <a:lstStyle>
            <a:lvl1pPr>
              <a:defRPr/>
            </a:lvl1pPr>
          </a:lstStyle>
          <a:p>
            <a:pPr>
              <a:defRPr/>
            </a:pPr>
            <a:endParaRPr 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p>
        </p:txBody>
      </p:sp>
      <p:sp>
        <p:nvSpPr>
          <p:cNvPr id="8" name="Rectangle 15"/>
          <p:cNvSpPr>
            <a:spLocks noGrp="1" noChangeArrowheads="1"/>
          </p:cNvSpPr>
          <p:nvPr>
            <p:ph type="sldNum" sz="quarter" idx="12"/>
          </p:nvPr>
        </p:nvSpPr>
        <p:spPr>
          <a:ln/>
        </p:spPr>
        <p:txBody>
          <a:bodyPr/>
          <a:lstStyle>
            <a:lvl1pPr>
              <a:defRPr/>
            </a:lvl1pPr>
          </a:lstStyle>
          <a:p>
            <a:pPr>
              <a:defRPr/>
            </a:pPr>
            <a:fld id="{0CA8D0A1-D5DC-4CB8-999E-87CB6765E30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2C3D191-C9C9-443C-995F-AC162509EB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1857388"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928826"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1857388"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535785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357158" y="4786322"/>
            <a:ext cx="3214710" cy="1285884"/>
          </a:xfrm>
          <a:solidFill>
            <a:schemeClr val="bg1"/>
          </a:solidFill>
        </p:spPr>
        <p:txBody>
          <a:bodyPr/>
          <a:lstStyle>
            <a:lvl1pPr>
              <a:buNone/>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
        <p:nvSpPr>
          <p:cNvPr id="7" name="Content Placeholder 2"/>
          <p:cNvSpPr>
            <a:spLocks noGrp="1"/>
          </p:cNvSpPr>
          <p:nvPr>
            <p:ph idx="13"/>
          </p:nvPr>
        </p:nvSpPr>
        <p:spPr>
          <a:xfrm>
            <a:off x="6000760" y="1071546"/>
            <a:ext cx="2857520" cy="1500198"/>
          </a:xfrm>
          <a:solidFill>
            <a:schemeClr val="bg1"/>
          </a:solidFill>
        </p:spPr>
        <p:txBody>
          <a:bodyPr/>
          <a:lstStyle>
            <a:lvl1pPr>
              <a:buNone/>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928826"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3"/>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
        <p:nvSpPr>
          <p:cNvPr id="7" name="Content Placeholder 2"/>
          <p:cNvSpPr>
            <a:spLocks noGrp="1"/>
          </p:cNvSpPr>
          <p:nvPr>
            <p:ph idx="13"/>
          </p:nvPr>
        </p:nvSpPr>
        <p:spPr>
          <a:xfrm>
            <a:off x="5857884" y="2071678"/>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2000232" y="3571876"/>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hip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pic>
        <p:nvPicPr>
          <p:cNvPr id="4967426" name="Picture 2" descr="LowCarbonShipping2Logo"/>
          <p:cNvPicPr>
            <a:picLocks noChangeAspect="1" noChangeArrowheads="1"/>
          </p:cNvPicPr>
          <p:nvPr/>
        </p:nvPicPr>
        <p:blipFill>
          <a:blip r:embed="rId2" cstate="print"/>
          <a:srcRect/>
          <a:stretch>
            <a:fillRect/>
          </a:stretch>
        </p:blipFill>
        <p:spPr bwMode="auto">
          <a:xfrm>
            <a:off x="0" y="571480"/>
            <a:ext cx="561113" cy="64294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19C4019-138A-4258-927D-A8D6D6AB3B20}" type="datetime1">
              <a:rPr lang="en-US"/>
              <a:pPr/>
              <a:t>12/1/2010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A691AC2-613F-448D-A9F1-1185DA3CD8F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95288" y="6207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198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lvl1pPr>
          </a:lstStyle>
          <a:p>
            <a:fld id="{52AB7B5A-C384-4C37-BB3A-89002CFBC7D6}" type="datetime1">
              <a:rPr lang="en-US"/>
              <a:pPr/>
              <a:t>12/1/2010</a:t>
            </a:fld>
            <a:endParaRPr lang="en-GB"/>
          </a:p>
        </p:txBody>
      </p:sp>
      <p:sp>
        <p:nvSpPr>
          <p:cNvPr id="41989" name="Rectangle 5"/>
          <p:cNvSpPr>
            <a:spLocks noGrp="1" noChangeArrowheads="1"/>
          </p:cNvSpPr>
          <p:nvPr>
            <p:ph type="ftr" sz="quarter" idx="3"/>
          </p:nvPr>
        </p:nvSpPr>
        <p:spPr bwMode="auto">
          <a:xfrm>
            <a:off x="3500430" y="6643710"/>
            <a:ext cx="2895600" cy="214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vl1pPr>
          </a:lstStyle>
          <a:p>
            <a:endParaRPr lang="en-GB" dirty="0"/>
          </a:p>
        </p:txBody>
      </p:sp>
      <p:sp>
        <p:nvSpPr>
          <p:cNvPr id="4199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vl1pPr>
          </a:lstStyle>
          <a:p>
            <a:fld id="{18B8ABA9-9594-45B4-8470-A47BACE0DDE5}" type="slidenum">
              <a:rPr lang="en-GB"/>
              <a:pPr/>
              <a:t>‹#›</a:t>
            </a:fld>
            <a:endParaRPr lang="en-GB"/>
          </a:p>
        </p:txBody>
      </p:sp>
      <p:pic>
        <p:nvPicPr>
          <p:cNvPr id="41991" name="Picture 7" descr="Black1024"/>
          <p:cNvPicPr>
            <a:picLocks noChangeAspect="1" noChangeArrowheads="1"/>
          </p:cNvPicPr>
          <p:nvPr/>
        </p:nvPicPr>
        <p:blipFill>
          <a:blip r:embed="rId24" cstate="print"/>
          <a:srcRect/>
          <a:stretch>
            <a:fillRect/>
          </a:stretch>
        </p:blipFill>
        <p:spPr bwMode="auto">
          <a:xfrm>
            <a:off x="0" y="0"/>
            <a:ext cx="9144000" cy="514350"/>
          </a:xfrm>
          <a:prstGeom prst="rect">
            <a:avLst/>
          </a:prstGeom>
          <a:noFill/>
        </p:spPr>
      </p:pic>
      <p:sp>
        <p:nvSpPr>
          <p:cNvPr id="41993" name="Text Box 9"/>
          <p:cNvSpPr txBox="1">
            <a:spLocks noChangeArrowheads="1"/>
          </p:cNvSpPr>
          <p:nvPr/>
        </p:nvSpPr>
        <p:spPr bwMode="auto">
          <a:xfrm>
            <a:off x="0" y="6636401"/>
            <a:ext cx="3500429" cy="28623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0" marR="0" indent="0" algn="l" defTabSz="914400" rtl="0" eaLnBrk="1" fontAlgn="base" latinLnBrk="0" hangingPunct="1">
              <a:lnSpc>
                <a:spcPct val="105000"/>
              </a:lnSpc>
              <a:spcBef>
                <a:spcPct val="0"/>
              </a:spcBef>
              <a:spcAft>
                <a:spcPct val="0"/>
              </a:spcAft>
              <a:buClrTx/>
              <a:buSzTx/>
              <a:buFontTx/>
              <a:buNone/>
              <a:tabLst/>
              <a:defRPr/>
            </a:pPr>
            <a:r>
              <a:rPr lang="en-GB" sz="1200" b="1" dirty="0" smtClean="0">
                <a:solidFill>
                  <a:srgbClr val="0070C0"/>
                </a:solidFill>
                <a:ea typeface="MS Mincho" pitchFamily="49" charset="-128"/>
              </a:rPr>
              <a:t>Society</a:t>
            </a:r>
            <a:r>
              <a:rPr lang="en-GB" sz="1200" b="1" baseline="0" dirty="0" smtClean="0">
                <a:solidFill>
                  <a:srgbClr val="33CC33"/>
                </a:solidFill>
                <a:ea typeface="MS Mincho" pitchFamily="49" charset="-128"/>
              </a:rPr>
              <a:t> </a:t>
            </a:r>
            <a:r>
              <a:rPr lang="en-GB" sz="1200" b="1" baseline="0" dirty="0" smtClean="0">
                <a:solidFill>
                  <a:srgbClr val="FF0000"/>
                </a:solidFill>
                <a:ea typeface="MS Mincho" pitchFamily="49" charset="-128"/>
              </a:rPr>
              <a:t>Energy</a:t>
            </a:r>
            <a:r>
              <a:rPr lang="en-GB" sz="1200" b="1" baseline="0" dirty="0" smtClean="0">
                <a:solidFill>
                  <a:srgbClr val="33CC33"/>
                </a:solidFill>
                <a:ea typeface="MS Mincho" pitchFamily="49" charset="-128"/>
              </a:rPr>
              <a:t> </a:t>
            </a:r>
            <a:r>
              <a:rPr lang="en-GB" sz="1200" b="1" dirty="0" smtClean="0">
                <a:solidFill>
                  <a:srgbClr val="33CC33"/>
                </a:solidFill>
                <a:ea typeface="MS Mincho" pitchFamily="49" charset="-128"/>
              </a:rPr>
              <a:t>Environment </a:t>
            </a:r>
            <a:r>
              <a:rPr lang="en-GB" sz="1200" b="1" dirty="0" smtClean="0">
                <a:solidFill>
                  <a:srgbClr val="0070C0"/>
                </a:solidFill>
                <a:ea typeface="MS Mincho" pitchFamily="49" charset="-128"/>
              </a:rPr>
              <a:t>S</a:t>
            </a:r>
            <a:r>
              <a:rPr lang="en-GB" sz="1200" b="1" baseline="0" dirty="0" smtClean="0">
                <a:solidFill>
                  <a:srgbClr val="FF0000"/>
                </a:solidFill>
                <a:ea typeface="MS Mincho" pitchFamily="49" charset="-128"/>
              </a:rPr>
              <a:t>E</a:t>
            </a:r>
            <a:r>
              <a:rPr lang="en-GB" sz="1200" b="1" dirty="0" smtClean="0">
                <a:solidFill>
                  <a:srgbClr val="33CC33"/>
                </a:solidFill>
                <a:ea typeface="MS Mincho" pitchFamily="49" charset="-128"/>
              </a:rPr>
              <a:t>E</a:t>
            </a:r>
            <a:endParaRPr lang="en-GB" sz="1200" dirty="0">
              <a:solidFill>
                <a:srgbClr val="33CC33"/>
              </a:solidFill>
            </a:endParaRPr>
          </a:p>
        </p:txBody>
      </p:sp>
      <p:sp>
        <p:nvSpPr>
          <p:cNvPr id="41994" name="Text Box 10"/>
          <p:cNvSpPr txBox="1">
            <a:spLocks noChangeArrowheads="1"/>
          </p:cNvSpPr>
          <p:nvPr/>
        </p:nvSpPr>
        <p:spPr bwMode="auto">
          <a:xfrm>
            <a:off x="5857884" y="214290"/>
            <a:ext cx="1511300" cy="220662"/>
          </a:xfrm>
          <a:prstGeom prst="rect">
            <a:avLst/>
          </a:prstGeom>
          <a:noFill/>
          <a:ln w="9525">
            <a:noFill/>
            <a:miter lim="800000"/>
            <a:headEnd/>
            <a:tailEnd/>
          </a:ln>
        </p:spPr>
        <p:txBody>
          <a:bodyPr>
            <a:spAutoFit/>
          </a:bodyPr>
          <a:lstStyle/>
          <a:p>
            <a:pPr>
              <a:lnSpc>
                <a:spcPct val="105000"/>
              </a:lnSpc>
              <a:spcBef>
                <a:spcPct val="0"/>
              </a:spcBef>
            </a:pPr>
            <a:r>
              <a:rPr lang="en-GB" sz="800" b="1" dirty="0">
                <a:solidFill>
                  <a:srgbClr val="FFFFFF"/>
                </a:solidFill>
              </a:rPr>
              <a:t>University College London</a:t>
            </a:r>
            <a:r>
              <a:rPr lang="en-GB" sz="800" dirty="0"/>
              <a:t> </a:t>
            </a:r>
          </a:p>
        </p:txBody>
      </p:sp>
      <p:sp>
        <p:nvSpPr>
          <p:cNvPr id="11" name="Text Box 27"/>
          <p:cNvSpPr txBox="1">
            <a:spLocks noChangeArrowheads="1"/>
          </p:cNvSpPr>
          <p:nvPr/>
        </p:nvSpPr>
        <p:spPr bwMode="auto">
          <a:xfrm>
            <a:off x="142844" y="142852"/>
            <a:ext cx="2317750" cy="304800"/>
          </a:xfrm>
          <a:prstGeom prst="rect">
            <a:avLst/>
          </a:prstGeom>
          <a:noFill/>
          <a:ln w="9525">
            <a:noFill/>
            <a:miter lim="800000"/>
            <a:headEnd/>
            <a:tailEnd/>
          </a:ln>
          <a:effectLst/>
        </p:spPr>
        <p:txBody>
          <a:bodyPr wrap="none">
            <a:spAutoFit/>
          </a:bodyPr>
          <a:lstStyle/>
          <a:p>
            <a:pPr>
              <a:defRPr/>
            </a:pPr>
            <a:r>
              <a:rPr lang="en-GB" sz="1400" b="1" dirty="0">
                <a:solidFill>
                  <a:schemeClr val="bg1"/>
                </a:solidFill>
              </a:rPr>
              <a:t>UCL ENERGY INSTITUTE</a:t>
            </a:r>
          </a:p>
        </p:txBody>
      </p:sp>
    </p:spTree>
  </p:cSld>
  <p:clrMap bg1="lt1" tx1="dk1" bg2="lt2" tx2="dk2" accent1="accent1" accent2="accent2" accent3="accent3" accent4="accent4" accent5="accent5" accent6="accent6" hlink="hlink" folHlink="folHlink"/>
  <p:sldLayoutIdLst>
    <p:sldLayoutId id="2147483651" r:id="rId1"/>
    <p:sldLayoutId id="2147483668" r:id="rId2"/>
    <p:sldLayoutId id="2147483652" r:id="rId3"/>
    <p:sldLayoutId id="2147483674" r:id="rId4"/>
    <p:sldLayoutId id="2147483675" r:id="rId5"/>
    <p:sldLayoutId id="2147483676" r:id="rId6"/>
    <p:sldLayoutId id="2147483677" r:id="rId7"/>
    <p:sldLayoutId id="2147483671"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3" r:id="rId18"/>
    <p:sldLayoutId id="2147483664" r:id="rId19"/>
    <p:sldLayoutId id="2147483673" r:id="rId20"/>
    <p:sldLayoutId id="2147483683" r:id="rId21"/>
    <p:sldLayoutId id="2147483684" r:id="rId22"/>
  </p:sldLayoutIdLst>
  <p:hf hdr="0" ftr="0" dt="0"/>
  <p:txStyles>
    <p:titleStyle>
      <a:lvl1pPr algn="ctr" rtl="0" eaLnBrk="1" fontAlgn="base" hangingPunct="1">
        <a:spcBef>
          <a:spcPct val="0"/>
        </a:spcBef>
        <a:spcAft>
          <a:spcPct val="0"/>
        </a:spcAft>
        <a:defRPr sz="1600">
          <a:solidFill>
            <a:schemeClr val="tx2"/>
          </a:solidFill>
          <a:latin typeface="+mj-lt"/>
          <a:ea typeface="+mj-ea"/>
          <a:cs typeface="+mj-cs"/>
        </a:defRPr>
      </a:lvl1pPr>
      <a:lvl2pPr algn="ctr" rtl="0" eaLnBrk="1" fontAlgn="base" hangingPunct="1">
        <a:spcBef>
          <a:spcPct val="0"/>
        </a:spcBef>
        <a:spcAft>
          <a:spcPct val="0"/>
        </a:spcAft>
        <a:defRPr sz="1600">
          <a:solidFill>
            <a:schemeClr val="tx2"/>
          </a:solidFill>
          <a:latin typeface="Arial" charset="0"/>
        </a:defRPr>
      </a:lvl2pPr>
      <a:lvl3pPr algn="ctr" rtl="0" eaLnBrk="1" fontAlgn="base" hangingPunct="1">
        <a:spcBef>
          <a:spcPct val="0"/>
        </a:spcBef>
        <a:spcAft>
          <a:spcPct val="0"/>
        </a:spcAft>
        <a:defRPr sz="1600">
          <a:solidFill>
            <a:schemeClr val="tx2"/>
          </a:solidFill>
          <a:latin typeface="Arial" charset="0"/>
        </a:defRPr>
      </a:lvl3pPr>
      <a:lvl4pPr algn="ctr" rtl="0" eaLnBrk="1" fontAlgn="base" hangingPunct="1">
        <a:spcBef>
          <a:spcPct val="0"/>
        </a:spcBef>
        <a:spcAft>
          <a:spcPct val="0"/>
        </a:spcAft>
        <a:defRPr sz="1600">
          <a:solidFill>
            <a:schemeClr val="tx2"/>
          </a:solidFill>
          <a:latin typeface="Arial" charset="0"/>
        </a:defRPr>
      </a:lvl4pPr>
      <a:lvl5pPr algn="ctr" rtl="0" eaLnBrk="1" fontAlgn="base" hangingPunct="1">
        <a:spcBef>
          <a:spcPct val="0"/>
        </a:spcBef>
        <a:spcAft>
          <a:spcPct val="0"/>
        </a:spcAft>
        <a:defRPr sz="1600">
          <a:solidFill>
            <a:schemeClr val="tx2"/>
          </a:solidFill>
          <a:latin typeface="Arial" charset="0"/>
        </a:defRPr>
      </a:lvl5pPr>
      <a:lvl6pPr marL="457200" algn="ctr" rtl="0" eaLnBrk="1" fontAlgn="base" hangingPunct="1">
        <a:spcBef>
          <a:spcPct val="0"/>
        </a:spcBef>
        <a:spcAft>
          <a:spcPct val="0"/>
        </a:spcAft>
        <a:defRPr sz="1600">
          <a:solidFill>
            <a:schemeClr val="tx2"/>
          </a:solidFill>
          <a:latin typeface="Arial" charset="0"/>
        </a:defRPr>
      </a:lvl6pPr>
      <a:lvl7pPr marL="914400" algn="ctr" rtl="0" eaLnBrk="1" fontAlgn="base" hangingPunct="1">
        <a:spcBef>
          <a:spcPct val="0"/>
        </a:spcBef>
        <a:spcAft>
          <a:spcPct val="0"/>
        </a:spcAft>
        <a:defRPr sz="1600">
          <a:solidFill>
            <a:schemeClr val="tx2"/>
          </a:solidFill>
          <a:latin typeface="Arial" charset="0"/>
        </a:defRPr>
      </a:lvl7pPr>
      <a:lvl8pPr marL="1371600" algn="ctr" rtl="0" eaLnBrk="1" fontAlgn="base" hangingPunct="1">
        <a:spcBef>
          <a:spcPct val="0"/>
        </a:spcBef>
        <a:spcAft>
          <a:spcPct val="0"/>
        </a:spcAft>
        <a:defRPr sz="1600">
          <a:solidFill>
            <a:schemeClr val="tx2"/>
          </a:solidFill>
          <a:latin typeface="Arial" charset="0"/>
        </a:defRPr>
      </a:lvl8pPr>
      <a:lvl9pPr marL="1828800" algn="ctr" rtl="0" eaLnBrk="1" fontAlgn="base" hangingPunct="1">
        <a:spcBef>
          <a:spcPct val="0"/>
        </a:spcBef>
        <a:spcAft>
          <a:spcPct val="0"/>
        </a:spcAft>
        <a:defRPr sz="16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ec.europa.eu/energy/strategies/2008/2008_11_ser2_en.ht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eur-lex.europa.eu/LexUriServ/LexUriServ.do?uri=COM:2008:0782:FIN:EN:DOC"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europa.eu/rapid/pressReleasesAction.do?reference=IP/08/1696&amp;format=DOC&amp;aged=0&amp;language=EN&amp;guiLanguage=en" TargetMode="External"/><Relationship Id="rId5" Type="http://schemas.openxmlformats.org/officeDocument/2006/relationships/hyperlink" Target="http://eur-lex.europa.eu/LexUriServ/LexUriServ.do?uri=COM:2008:0781:FIN:EN:DOC" TargetMode="External"/><Relationship Id="rId4" Type="http://schemas.openxmlformats.org/officeDocument/2006/relationships/hyperlink" Target="http://ec.europa.eu/energy/strategies/2008/doc/2008_11_ser2/ten_e_report_implementation_annexe.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friendsofthesupergrid.eu/" TargetMode="External"/><Relationship Id="rId2" Type="http://schemas.openxmlformats.org/officeDocument/2006/relationships/hyperlink" Target="http://www.businessgreen.com/business-green/news/2254540/uk-signs-north-sea-super-grid" TargetMode="External"/><Relationship Id="rId1" Type="http://schemas.openxmlformats.org/officeDocument/2006/relationships/slideLayout" Target="../slideLayouts/slideLayout3.xml"/><Relationship Id="rId5" Type="http://schemas.openxmlformats.org/officeDocument/2006/relationships/hyperlink" Target="http://realisegrid.erse-web.it/" TargetMode="External"/><Relationship Id="rId4" Type="http://schemas.openxmlformats.org/officeDocument/2006/relationships/hyperlink" Target="http://www.windspeed.e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cbes.ucl.ac.uk/projects/energyreview/Bartlett%20Response%20to%20Energy%20Review%20-%20electricity.pdf" TargetMode="External"/><Relationship Id="rId7" Type="http://schemas.openxmlformats.org/officeDocument/2006/relationships/hyperlink" Target="http://www.airclim.org/reports/APC20_final.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www.naturvardsverket.se/" TargetMode="External"/><Relationship Id="rId5" Type="http://schemas.openxmlformats.org/officeDocument/2006/relationships/hyperlink" Target="http://www.naturvardsverket.se/Documents/bokhandeln/620-5785-5.htm" TargetMode="External"/><Relationship Id="rId4" Type="http://schemas.openxmlformats.org/officeDocument/2006/relationships/hyperlink" Target="http://www.bartlett.ucl.ac.uk/markbarrett/Teaching/SEE_Electricity.ppt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lectricity/Int/e_exchanges_2004.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Low Emission Energy Scenarios for the UKA">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8596" y="500042"/>
            <a:ext cx="8280400" cy="6000792"/>
          </a:xfrm>
        </p:spPr>
        <p:txBody>
          <a:bodyPr/>
          <a:lstStyle/>
          <a:p>
            <a:pPr algn="l"/>
            <a:r>
              <a:rPr lang="en-GB" sz="2400" dirty="0" smtClean="0">
                <a:solidFill>
                  <a:srgbClr val="33CC33"/>
                </a:solidFill>
              </a:rPr>
              <a:t>Europe policy context; and demand, supply, storage and transmission</a:t>
            </a:r>
            <a:r>
              <a:rPr lang="en-GB" sz="2400" b="0" dirty="0" smtClean="0">
                <a:solidFill>
                  <a:srgbClr val="33CC33"/>
                </a:solidFill>
              </a:rPr>
              <a:t/>
            </a:r>
            <a:br>
              <a:rPr lang="en-GB" sz="2400" b="0" dirty="0" smtClean="0">
                <a:solidFill>
                  <a:srgbClr val="33CC33"/>
                </a:solidFill>
              </a:rPr>
            </a:br>
            <a:r>
              <a:rPr lang="en-GB" sz="2400" b="0" dirty="0" smtClean="0">
                <a:solidFill>
                  <a:srgbClr val="33CC33"/>
                </a:solidFill>
              </a:rPr>
              <a:t/>
            </a:r>
            <a:br>
              <a:rPr lang="en-GB" sz="2400" b="0" dirty="0" smtClean="0">
                <a:solidFill>
                  <a:srgbClr val="33CC33"/>
                </a:solidFill>
              </a:rPr>
            </a:br>
            <a:r>
              <a:rPr lang="en-GB" sz="2400" b="0" dirty="0" smtClean="0">
                <a:solidFill>
                  <a:srgbClr val="33CC33"/>
                </a:solidFill>
              </a:rPr>
              <a:t/>
            </a:r>
            <a:br>
              <a:rPr lang="en-GB" sz="2400" b="0" dirty="0" smtClean="0">
                <a:solidFill>
                  <a:srgbClr val="33CC33"/>
                </a:solidFill>
              </a:rPr>
            </a:br>
            <a:r>
              <a:rPr lang="en-GB" sz="2400" b="0" dirty="0" smtClean="0">
                <a:solidFill>
                  <a:srgbClr val="33CC33"/>
                </a:solidFill>
              </a:rPr>
              <a:t/>
            </a:r>
            <a:br>
              <a:rPr lang="en-GB" sz="2400" b="0" dirty="0" smtClean="0">
                <a:solidFill>
                  <a:srgbClr val="33CC33"/>
                </a:solidFill>
              </a:rPr>
            </a:br>
            <a:r>
              <a:rPr lang="en-GB" sz="1400" b="0" dirty="0" smtClean="0"/>
              <a:t>Mark Barrett </a:t>
            </a:r>
            <a:br>
              <a:rPr lang="en-GB" sz="1400" b="0" dirty="0" smtClean="0"/>
            </a:br>
            <a:r>
              <a:rPr lang="en-GB" sz="1400" b="0" dirty="0" smtClean="0"/>
              <a:t/>
            </a:r>
            <a:br>
              <a:rPr lang="en-GB" sz="1400" b="0" dirty="0" smtClean="0"/>
            </a:br>
            <a:r>
              <a:rPr lang="en-GB" sz="1400" b="0" dirty="0" smtClean="0"/>
              <a:t>UCL Energy Institute</a:t>
            </a:r>
            <a:br>
              <a:rPr lang="en-GB" sz="1400" b="0" dirty="0" smtClean="0"/>
            </a:br>
            <a:r>
              <a:rPr lang="en-GB" sz="1400" b="0" dirty="0" smtClean="0"/>
              <a:t>University College London </a:t>
            </a:r>
            <a:r>
              <a:rPr lang="en-GB" sz="2400" b="0" dirty="0" smtClean="0">
                <a:solidFill>
                  <a:srgbClr val="33CC33"/>
                </a:solidFill>
              </a:rPr>
              <a:t/>
            </a:r>
            <a:br>
              <a:rPr lang="en-GB" sz="2400" b="0" dirty="0" smtClean="0">
                <a:solidFill>
                  <a:srgbClr val="33CC33"/>
                </a:solidFill>
              </a:rPr>
            </a:br>
            <a:r>
              <a:rPr lang="en-GB" sz="2400" b="0" dirty="0" smtClean="0">
                <a:solidFill>
                  <a:srgbClr val="33CC33"/>
                </a:solidFill>
              </a:rPr>
              <a:t/>
            </a:r>
            <a:br>
              <a:rPr lang="en-GB" sz="2400" b="0" dirty="0" smtClean="0">
                <a:solidFill>
                  <a:srgbClr val="33CC33"/>
                </a:solidFill>
              </a:rPr>
            </a:br>
            <a:r>
              <a:rPr lang="en-GB" sz="1400" b="0" dirty="0" smtClean="0">
                <a:solidFill>
                  <a:srgbClr val="33CC33"/>
                </a:solidFill>
              </a:rPr>
              <a:t/>
            </a:r>
            <a:br>
              <a:rPr lang="en-GB" sz="1400" b="0" dirty="0" smtClean="0">
                <a:solidFill>
                  <a:srgbClr val="33CC33"/>
                </a:solidFill>
              </a:rPr>
            </a:br>
            <a:r>
              <a:rPr lang="en-GB" sz="1400" b="0" dirty="0" smtClean="0">
                <a:solidFill>
                  <a:srgbClr val="33CC33"/>
                </a:solidFill>
              </a:rPr>
              <a:t/>
            </a:r>
            <a:br>
              <a:rPr lang="en-GB" sz="1400" b="0" dirty="0" smtClean="0">
                <a:solidFill>
                  <a:srgbClr val="33CC33"/>
                </a:solidFill>
              </a:rPr>
            </a:br>
            <a:r>
              <a:rPr lang="en-GB" sz="1400" b="0" dirty="0" smtClean="0">
                <a:solidFill>
                  <a:srgbClr val="33CC33"/>
                </a:solidFill>
              </a:rPr>
              <a:t/>
            </a:r>
            <a:br>
              <a:rPr lang="en-GB" sz="1400" b="0" dirty="0" smtClean="0">
                <a:solidFill>
                  <a:srgbClr val="33CC33"/>
                </a:solidFill>
              </a:rPr>
            </a:br>
            <a:r>
              <a:rPr lang="en-GB" sz="1400" b="0" dirty="0" smtClean="0">
                <a:solidFill>
                  <a:srgbClr val="33CC33"/>
                </a:solidFill>
              </a:rPr>
              <a:t/>
            </a:r>
            <a:br>
              <a:rPr lang="en-GB" sz="1400" b="0" dirty="0" smtClean="0">
                <a:solidFill>
                  <a:srgbClr val="33CC33"/>
                </a:solidFill>
              </a:rPr>
            </a:br>
            <a:r>
              <a:rPr lang="en-GB" sz="1400" b="0" dirty="0" smtClean="0">
                <a:solidFill>
                  <a:srgbClr val="33CC33"/>
                </a:solidFill>
              </a:rPr>
              <a:t/>
            </a:r>
            <a:br>
              <a:rPr lang="en-GB" sz="1400" b="0" dirty="0" smtClean="0">
                <a:solidFill>
                  <a:srgbClr val="33CC33"/>
                </a:solidFill>
              </a:rPr>
            </a:br>
            <a:r>
              <a:rPr lang="en-GB" sz="1400" b="0" dirty="0" smtClean="0">
                <a:solidFill>
                  <a:srgbClr val="33CC33"/>
                </a:solidFill>
              </a:rPr>
              <a:t/>
            </a:r>
            <a:br>
              <a:rPr lang="en-GB" sz="1400" b="0" dirty="0" smtClean="0">
                <a:solidFill>
                  <a:srgbClr val="33CC33"/>
                </a:solidFill>
              </a:rPr>
            </a:br>
            <a:r>
              <a:rPr lang="en-GB" sz="1200" b="0" dirty="0" smtClean="0">
                <a:solidFill>
                  <a:srgbClr val="FF0000"/>
                </a:solidFill>
              </a:rPr>
              <a:t>International Renewable Electricity </a:t>
            </a:r>
            <a:r>
              <a:rPr lang="en-GB" sz="1200" b="0" dirty="0" smtClean="0">
                <a:solidFill>
                  <a:srgbClr val="33CC33"/>
                </a:solidFill>
              </a:rPr>
              <a:t/>
            </a:r>
            <a:br>
              <a:rPr lang="en-GB" sz="1200" b="0" dirty="0" smtClean="0">
                <a:solidFill>
                  <a:srgbClr val="33CC33"/>
                </a:solidFill>
              </a:rPr>
            </a:br>
            <a:r>
              <a:rPr lang="en-GB" sz="1200" b="0" dirty="0" smtClean="0">
                <a:solidFill>
                  <a:srgbClr val="33CC33"/>
                </a:solidFill>
              </a:rPr>
              <a:t>– an essential system?</a:t>
            </a:r>
            <a:br>
              <a:rPr lang="en-GB" sz="1200" b="0" dirty="0" smtClean="0">
                <a:solidFill>
                  <a:srgbClr val="33CC33"/>
                </a:solidFill>
              </a:rPr>
            </a:br>
            <a:r>
              <a:rPr lang="en-GB" sz="1200" b="0" dirty="0" smtClean="0">
                <a:solidFill>
                  <a:srgbClr val="33CC33"/>
                </a:solidFill>
              </a:rPr>
              <a:t/>
            </a:r>
            <a:br>
              <a:rPr lang="en-GB" sz="1200" b="0" dirty="0" smtClean="0">
                <a:solidFill>
                  <a:srgbClr val="33CC33"/>
                </a:solidFill>
              </a:rPr>
            </a:br>
            <a:r>
              <a:rPr lang="en-GB" sz="1200" b="0" dirty="0" smtClean="0">
                <a:solidFill>
                  <a:schemeClr val="tx1"/>
                </a:solidFill>
              </a:rPr>
              <a:t>UCL Institute of Child Health</a:t>
            </a:r>
            <a:br>
              <a:rPr lang="en-GB" sz="1200" b="0" dirty="0" smtClean="0">
                <a:solidFill>
                  <a:schemeClr val="tx1"/>
                </a:solidFill>
              </a:rPr>
            </a:br>
            <a:r>
              <a:rPr lang="en-GB" sz="1200" b="0" dirty="0" smtClean="0">
                <a:solidFill>
                  <a:schemeClr val="tx1"/>
                </a:solidFill>
              </a:rPr>
              <a:t>London</a:t>
            </a:r>
            <a:br>
              <a:rPr lang="en-GB" sz="1200" b="0" dirty="0" smtClean="0">
                <a:solidFill>
                  <a:schemeClr val="tx1"/>
                </a:solidFill>
              </a:rPr>
            </a:br>
            <a:r>
              <a:rPr lang="en-GB" sz="1200" b="0" dirty="0" smtClean="0">
                <a:solidFill>
                  <a:schemeClr val="tx1"/>
                </a:solidFill>
              </a:rPr>
              <a:t>Friday 21st May 2010</a:t>
            </a:r>
          </a:p>
        </p:txBody>
      </p:sp>
      <p:sp>
        <p:nvSpPr>
          <p:cNvPr id="4101" name="Slide Number Placeholder 4"/>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endParaRPr lang="en-GB"/>
          </a:p>
        </p:txBody>
      </p:sp>
      <p:pic>
        <p:nvPicPr>
          <p:cNvPr id="6" name="Picture 3" descr="InterEnergy5x"/>
          <p:cNvPicPr>
            <a:picLocks noChangeAspect="1" noChangeArrowheads="1" noCrop="1"/>
          </p:cNvPicPr>
          <p:nvPr/>
        </p:nvPicPr>
        <p:blipFill>
          <a:blip r:embed="rId3" cstate="print"/>
          <a:srcRect/>
          <a:stretch>
            <a:fillRect/>
          </a:stretch>
        </p:blipFill>
        <p:spPr bwMode="auto">
          <a:xfrm>
            <a:off x="2926770" y="2143116"/>
            <a:ext cx="6476360" cy="6286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Electricity system design with variable sources : storage</a:t>
            </a:r>
            <a:endParaRPr lang="en-US" smtClean="0"/>
          </a:p>
        </p:txBody>
      </p:sp>
      <p:sp>
        <p:nvSpPr>
          <p:cNvPr id="23555" name="Rectangle 3"/>
          <p:cNvSpPr>
            <a:spLocks noGrp="1" noChangeArrowheads="1"/>
          </p:cNvSpPr>
          <p:nvPr>
            <p:ph idx="1"/>
          </p:nvPr>
        </p:nvSpPr>
        <p:spPr/>
        <p:txBody>
          <a:bodyPr/>
          <a:lstStyle/>
          <a:p>
            <a:pPr eaLnBrk="1" hangingPunct="1"/>
            <a:r>
              <a:rPr lang="en-US" sz="1200" b="1" smtClean="0"/>
              <a:t>Parameters</a:t>
            </a:r>
          </a:p>
          <a:p>
            <a:pPr lvl="1" eaLnBrk="1" hangingPunct="1"/>
            <a:r>
              <a:rPr lang="en-US" sz="1200" smtClean="0"/>
              <a:t>input, output and stored energy forms (electricity, chemical, kinetic, heat, ..)</a:t>
            </a:r>
          </a:p>
          <a:p>
            <a:pPr lvl="1" eaLnBrk="1" hangingPunct="1"/>
            <a:r>
              <a:rPr lang="en-US" sz="1200" smtClean="0"/>
              <a:t>storage capacity (J)</a:t>
            </a:r>
          </a:p>
          <a:p>
            <a:pPr lvl="1" eaLnBrk="1" hangingPunct="1"/>
            <a:r>
              <a:rPr lang="en-US" sz="1200" smtClean="0"/>
              <a:t>input and output power (W)</a:t>
            </a:r>
          </a:p>
          <a:p>
            <a:pPr lvl="1" eaLnBrk="1" hangingPunct="1"/>
            <a:endParaRPr lang="en-US" sz="1200" smtClean="0"/>
          </a:p>
          <a:p>
            <a:pPr eaLnBrk="1" hangingPunct="1"/>
            <a:r>
              <a:rPr lang="en-US" sz="1200" b="1" smtClean="0"/>
              <a:t>Technologies</a:t>
            </a:r>
          </a:p>
          <a:p>
            <a:pPr lvl="1" eaLnBrk="1" hangingPunct="1"/>
            <a:r>
              <a:rPr lang="en-GB" sz="1200" smtClean="0"/>
              <a:t>Charge/discharge connections</a:t>
            </a:r>
          </a:p>
          <a:p>
            <a:pPr lvl="1" eaLnBrk="1" hangingPunct="1"/>
            <a:r>
              <a:rPr lang="en-GB" sz="1200" smtClean="0"/>
              <a:t>Maximum charge/discharge cycles</a:t>
            </a:r>
          </a:p>
          <a:p>
            <a:pPr lvl="1" eaLnBrk="1" hangingPunct="1"/>
            <a:r>
              <a:rPr lang="en-GB" sz="1200" smtClean="0"/>
              <a:t>Energy/power per weight/volume</a:t>
            </a:r>
          </a:p>
          <a:p>
            <a:pPr lvl="1" eaLnBrk="1" hangingPunct="1"/>
            <a:r>
              <a:rPr lang="en-GB" sz="1200" smtClean="0"/>
              <a:t>Safety</a:t>
            </a:r>
          </a:p>
          <a:p>
            <a:pPr lvl="1" eaLnBrk="1" hangingPunct="1"/>
            <a:r>
              <a:rPr lang="en-GB" sz="1200" smtClean="0"/>
              <a:t>Cost</a:t>
            </a:r>
          </a:p>
          <a:p>
            <a:pPr lvl="1" eaLnBrk="1" hangingPunct="1"/>
            <a:endParaRPr lang="en-US" sz="1200" smtClean="0"/>
          </a:p>
          <a:p>
            <a:pPr eaLnBrk="1" hangingPunct="1"/>
            <a:r>
              <a:rPr lang="en-US" sz="1200" b="1" smtClean="0"/>
              <a:t>Types and system location</a:t>
            </a:r>
          </a:p>
          <a:p>
            <a:pPr lvl="1" eaLnBrk="1" hangingPunct="1"/>
            <a:r>
              <a:rPr lang="en-US" sz="1200" smtClean="0"/>
              <a:t>end use storage</a:t>
            </a:r>
          </a:p>
          <a:p>
            <a:pPr lvl="2" eaLnBrk="1" hangingPunct="1"/>
            <a:r>
              <a:rPr lang="en-US" sz="1200" smtClean="0"/>
              <a:t>embedded in end use technologies (building thermal mass, refrigerators)</a:t>
            </a:r>
          </a:p>
          <a:p>
            <a:pPr lvl="2" eaLnBrk="1" hangingPunct="1"/>
            <a:r>
              <a:rPr lang="en-US" sz="1200" smtClean="0"/>
              <a:t>purpose built (hot water tank, solid heat storage heater)</a:t>
            </a:r>
          </a:p>
          <a:p>
            <a:pPr lvl="2" eaLnBrk="1" hangingPunct="1"/>
            <a:r>
              <a:rPr lang="en-GB" sz="1200" smtClean="0"/>
              <a:t>vehicle batteries</a:t>
            </a:r>
            <a:endParaRPr lang="en-US" sz="1200" smtClean="0"/>
          </a:p>
          <a:p>
            <a:pPr lvl="1" eaLnBrk="1" hangingPunct="1"/>
            <a:r>
              <a:rPr lang="en-US" sz="1200" smtClean="0"/>
              <a:t>local /neighbourhood storage</a:t>
            </a:r>
          </a:p>
          <a:p>
            <a:pPr lvl="2" eaLnBrk="1" hangingPunct="1"/>
            <a:r>
              <a:rPr lang="en-US" sz="1200" smtClean="0"/>
              <a:t>batteries/electrolyte recharging garage for refuelling electric vehicles</a:t>
            </a:r>
          </a:p>
          <a:p>
            <a:pPr lvl="2" eaLnBrk="1" hangingPunct="1"/>
            <a:r>
              <a:rPr lang="en-GB" sz="1200" smtClean="0"/>
              <a:t>heat stores in DH and CHP systems</a:t>
            </a:r>
            <a:endParaRPr lang="en-US" sz="1200" smtClean="0"/>
          </a:p>
          <a:p>
            <a:pPr lvl="1" eaLnBrk="1" hangingPunct="1"/>
            <a:r>
              <a:rPr lang="en-US" sz="1200" smtClean="0"/>
              <a:t>system storage</a:t>
            </a:r>
          </a:p>
          <a:p>
            <a:pPr lvl="2" eaLnBrk="1" hangingPunct="1"/>
            <a:r>
              <a:rPr lang="en-US" sz="1200" smtClean="0"/>
              <a:t>pumped storage or other (compressed air, flywheels, etc.)</a:t>
            </a:r>
          </a:p>
        </p:txBody>
      </p:sp>
      <p:sp>
        <p:nvSpPr>
          <p:cNvPr id="23556" name="Slide Number Placeholder 4"/>
          <p:cNvSpPr>
            <a:spLocks noGrp="1"/>
          </p:cNvSpPr>
          <p:nvPr>
            <p:ph type="sldNum" sz="quarter" idx="12"/>
          </p:nvPr>
        </p:nvSpPr>
        <p:spPr bwMode="auto">
          <a:prstGeom prst="rect">
            <a:avLst/>
          </a:prstGeom>
          <a:noFill/>
          <a:ln>
            <a:miter lim="800000"/>
            <a:headEnd/>
            <a:tailEnd/>
          </a:ln>
        </p:spPr>
        <p:txBody>
          <a:bodyPr/>
          <a:lstStyle/>
          <a:p>
            <a:fld id="{FC9A33FD-A416-40D0-A06A-3CDCF89B06BB}" type="slidenum">
              <a:rPr lang="en-GB"/>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Electricity system design with variable sources : generation</a:t>
            </a:r>
            <a:endParaRPr lang="en-US" smtClean="0"/>
          </a:p>
        </p:txBody>
      </p:sp>
      <p:sp>
        <p:nvSpPr>
          <p:cNvPr id="24579" name="Rectangle 3"/>
          <p:cNvSpPr>
            <a:spLocks noGrp="1" noChangeArrowheads="1"/>
          </p:cNvSpPr>
          <p:nvPr>
            <p:ph idx="1"/>
          </p:nvPr>
        </p:nvSpPr>
        <p:spPr/>
        <p:txBody>
          <a:bodyPr/>
          <a:lstStyle/>
          <a:p>
            <a:pPr eaLnBrk="1" hangingPunct="1">
              <a:buFontTx/>
              <a:buNone/>
            </a:pPr>
            <a:r>
              <a:rPr lang="en-US" sz="1200" b="1" smtClean="0"/>
              <a:t>Generation</a:t>
            </a:r>
          </a:p>
          <a:p>
            <a:pPr eaLnBrk="1" hangingPunct="1"/>
            <a:r>
              <a:rPr lang="en-US" sz="1200" smtClean="0"/>
              <a:t>Renewable</a:t>
            </a:r>
          </a:p>
          <a:p>
            <a:pPr lvl="1" eaLnBrk="1" hangingPunct="1"/>
            <a:r>
              <a:rPr lang="en-US" smtClean="0"/>
              <a:t>resource intensity variation in space and time of hydro, wind, wave, solar, tidal, biomass</a:t>
            </a:r>
          </a:p>
          <a:p>
            <a:pPr lvl="1" eaLnBrk="1" hangingPunct="1"/>
            <a:r>
              <a:rPr lang="en-US" smtClean="0"/>
              <a:t>technology output variation a function of resource variation and design</a:t>
            </a:r>
          </a:p>
          <a:p>
            <a:pPr lvl="2" eaLnBrk="1" hangingPunct="1"/>
            <a:r>
              <a:rPr lang="en-US" smtClean="0"/>
              <a:t>minimum/ maximum resource intensity for operation</a:t>
            </a:r>
          </a:p>
          <a:p>
            <a:pPr lvl="2" eaLnBrk="1" hangingPunct="1"/>
            <a:r>
              <a:rPr lang="en-US" smtClean="0"/>
              <a:t>efficiency variation with resource intensity</a:t>
            </a:r>
          </a:p>
          <a:p>
            <a:pPr lvl="1" eaLnBrk="1" hangingPunct="1"/>
            <a:r>
              <a:rPr lang="en-US" smtClean="0"/>
              <a:t>manipulation of technology output variation</a:t>
            </a:r>
          </a:p>
          <a:p>
            <a:pPr lvl="2" eaLnBrk="1" hangingPunct="1"/>
            <a:r>
              <a:rPr lang="en-US" smtClean="0"/>
              <a:t>spatial distribution of wind, wave, solar, tidal energy collectors</a:t>
            </a:r>
          </a:p>
          <a:p>
            <a:pPr lvl="2" eaLnBrk="1" hangingPunct="1"/>
            <a:r>
              <a:rPr lang="en-US" smtClean="0"/>
              <a:t>technology design; solar collection orientation, tidal scheme configuration</a:t>
            </a:r>
          </a:p>
          <a:p>
            <a:pPr eaLnBrk="1" hangingPunct="1"/>
            <a:r>
              <a:rPr lang="en-US" sz="1200" smtClean="0"/>
              <a:t>CHP</a:t>
            </a:r>
          </a:p>
          <a:p>
            <a:pPr lvl="1" eaLnBrk="1" hangingPunct="1"/>
            <a:r>
              <a:rPr lang="en-US" smtClean="0"/>
              <a:t>heat load size and temporal variation</a:t>
            </a:r>
          </a:p>
          <a:p>
            <a:pPr lvl="1" eaLnBrk="1" hangingPunct="1"/>
            <a:r>
              <a:rPr lang="en-US" smtClean="0"/>
              <a:t>CHP technology; variable heat: electricity ratio</a:t>
            </a:r>
          </a:p>
          <a:p>
            <a:pPr eaLnBrk="1" hangingPunct="1"/>
            <a:r>
              <a:rPr lang="en-US" sz="1200" smtClean="0"/>
              <a:t>Back-up; biomass, fossil, nuclear</a:t>
            </a:r>
          </a:p>
          <a:p>
            <a:pPr eaLnBrk="1" hangingPunct="1">
              <a:buFontTx/>
              <a:buNone/>
            </a:pPr>
            <a:endParaRPr lang="en-US" sz="1200" smtClean="0"/>
          </a:p>
          <a:p>
            <a:pPr eaLnBrk="1" hangingPunct="1">
              <a:buFontTx/>
              <a:buNone/>
            </a:pPr>
            <a:r>
              <a:rPr lang="en-US" sz="1200" b="1" smtClean="0"/>
              <a:t>Regional and international transmission linkage</a:t>
            </a:r>
          </a:p>
          <a:p>
            <a:pPr eaLnBrk="1" hangingPunct="1">
              <a:buFontTx/>
              <a:buNone/>
            </a:pPr>
            <a:endParaRPr lang="en-US" sz="1200" b="1" smtClean="0"/>
          </a:p>
          <a:p>
            <a:pPr eaLnBrk="1" hangingPunct="1">
              <a:buFontTx/>
              <a:buNone/>
            </a:pPr>
            <a:r>
              <a:rPr lang="en-US" sz="1200" b="1" smtClean="0"/>
              <a:t>System operation</a:t>
            </a:r>
          </a:p>
          <a:p>
            <a:pPr lvl="1" eaLnBrk="1" hangingPunct="1"/>
            <a:r>
              <a:rPr lang="en-US" smtClean="0"/>
              <a:t>prediction in time and space of demand and supply</a:t>
            </a:r>
          </a:p>
          <a:p>
            <a:pPr lvl="1" eaLnBrk="1" hangingPunct="1"/>
            <a:r>
              <a:rPr lang="en-US" smtClean="0"/>
              <a:t>control of demand, storage and supply technologies</a:t>
            </a:r>
          </a:p>
          <a:p>
            <a:pPr eaLnBrk="1" hangingPunct="1">
              <a:buFontTx/>
              <a:buNone/>
            </a:pPr>
            <a:endParaRPr lang="en-US" sz="1200" smtClean="0"/>
          </a:p>
        </p:txBody>
      </p:sp>
      <p:sp>
        <p:nvSpPr>
          <p:cNvPr id="4" name="Slide Number Placeholder 4"/>
          <p:cNvSpPr>
            <a:spLocks noGrp="1"/>
          </p:cNvSpPr>
          <p:nvPr>
            <p:ph type="sldNum" sz="quarter" idx="12"/>
          </p:nvPr>
        </p:nvSpPr>
        <p:spPr bwMode="auto">
          <a:xfrm>
            <a:off x="7010400" y="6572272"/>
            <a:ext cx="2133600" cy="285728"/>
          </a:xfrm>
          <a:prstGeom prst="rect">
            <a:avLst/>
          </a:prstGeom>
          <a:noFill/>
          <a:ln>
            <a:miter lim="800000"/>
            <a:headEnd/>
            <a:tailEnd/>
          </a:ln>
        </p:spPr>
        <p:txBody>
          <a:bodyPr/>
          <a:lstStyle/>
          <a:p>
            <a:fld id="{FC9A33FD-A416-40D0-A06A-3CDCF89B06BB}" type="slidenum">
              <a:rPr lang="en-GB"/>
              <a:pPr/>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GB" smtClean="0"/>
              <a:t>Energy systems : multi-fuelling</a:t>
            </a:r>
          </a:p>
        </p:txBody>
      </p:sp>
      <p:sp>
        <p:nvSpPr>
          <p:cNvPr id="26628" name="Rectangle 3"/>
          <p:cNvSpPr>
            <a:spLocks noGrp="1" noChangeArrowheads="1"/>
          </p:cNvSpPr>
          <p:nvPr>
            <p:ph idx="1"/>
          </p:nvPr>
        </p:nvSpPr>
        <p:spPr/>
        <p:txBody>
          <a:bodyPr/>
          <a:lstStyle/>
          <a:p>
            <a:pPr>
              <a:buFontTx/>
              <a:buNone/>
            </a:pPr>
            <a:r>
              <a:rPr lang="en-GB" sz="1200" b="1" dirty="0" smtClean="0"/>
              <a:t>Multi-fuelling of demands</a:t>
            </a:r>
          </a:p>
          <a:p>
            <a:pPr>
              <a:buFontTx/>
              <a:buNone/>
            </a:pPr>
            <a:r>
              <a:rPr lang="en-GB" sz="1200" dirty="0" smtClean="0"/>
              <a:t>Some demands can be met by more than one fuel which can have benefits and </a:t>
            </a:r>
            <a:r>
              <a:rPr lang="en-GB" sz="1200" dirty="0" err="1" smtClean="0"/>
              <a:t>disbenefits</a:t>
            </a:r>
            <a:r>
              <a:rPr lang="en-GB" sz="1200" dirty="0" smtClean="0"/>
              <a:t>.</a:t>
            </a:r>
          </a:p>
          <a:p>
            <a:pPr>
              <a:buFontTx/>
              <a:buNone/>
            </a:pPr>
            <a:r>
              <a:rPr lang="en-GB" sz="1200" dirty="0" smtClean="0"/>
              <a:t>For example:</a:t>
            </a:r>
          </a:p>
          <a:p>
            <a:r>
              <a:rPr lang="en-GB" sz="1200" dirty="0" smtClean="0"/>
              <a:t>water heating might be met by a mix of solar, gas and electric heat.                                                                                                </a:t>
            </a:r>
          </a:p>
          <a:p>
            <a:pPr lvl="1"/>
            <a:r>
              <a:rPr lang="en-GB" sz="1200" dirty="0" smtClean="0"/>
              <a:t>solar heating and solar electricity generation are </a:t>
            </a:r>
            <a:r>
              <a:rPr lang="en-GB" sz="1200" smtClean="0"/>
              <a:t>highly correlated</a:t>
            </a:r>
            <a:endParaRPr lang="en-GB" sz="1200" dirty="0" smtClean="0"/>
          </a:p>
          <a:p>
            <a:r>
              <a:rPr lang="en-GB" sz="1200" dirty="0" smtClean="0"/>
              <a:t>hybrid electric/liquid fuelled vehicles.</a:t>
            </a:r>
          </a:p>
          <a:p>
            <a:pPr lvl="1"/>
            <a:r>
              <a:rPr lang="en-GB" sz="1200" dirty="0" smtClean="0"/>
              <a:t>when renewable electricity supply is low, a greater fraction of vehicle energy comes from liquid fuel. </a:t>
            </a:r>
          </a:p>
          <a:p>
            <a:pPr>
              <a:buFontTx/>
              <a:buNone/>
            </a:pPr>
            <a:endParaRPr lang="en-GB" sz="1200" dirty="0" smtClean="0"/>
          </a:p>
          <a:p>
            <a:pPr>
              <a:buFontTx/>
              <a:buNone/>
            </a:pPr>
            <a:r>
              <a:rPr lang="en-GB" sz="1200" dirty="0" smtClean="0"/>
              <a:t>Multi-fuelling has these </a:t>
            </a:r>
            <a:r>
              <a:rPr lang="en-GB" sz="1200" dirty="0" err="1" smtClean="0"/>
              <a:t>disbenefits</a:t>
            </a:r>
            <a:r>
              <a:rPr lang="en-GB" sz="1200" dirty="0" smtClean="0"/>
              <a:t>:</a:t>
            </a:r>
          </a:p>
          <a:p>
            <a:r>
              <a:rPr lang="en-GB" sz="1200" dirty="0" smtClean="0"/>
              <a:t>capital costs are high because several supply technologies are required</a:t>
            </a:r>
          </a:p>
          <a:p>
            <a:r>
              <a:rPr lang="en-GB" sz="1200" dirty="0" smtClean="0"/>
              <a:t>the net demand on the auxiliary fuel (e.g. gas) becomes peaky and problematic and therefore an easily stored fuel such as biomass, coal or oil might be advantageous</a:t>
            </a:r>
          </a:p>
        </p:txBody>
      </p:sp>
      <p:sp>
        <p:nvSpPr>
          <p:cNvPr id="26626" name="Slide Number Placeholder 3"/>
          <p:cNvSpPr>
            <a:spLocks noGrp="1"/>
          </p:cNvSpPr>
          <p:nvPr>
            <p:ph type="sldNum" sz="quarter" idx="12"/>
          </p:nvPr>
        </p:nvSpPr>
        <p:spPr bwMode="auto">
          <a:prstGeom prst="rect">
            <a:avLst/>
          </a:prstGeom>
          <a:noFill/>
          <a:ln>
            <a:miter lim="800000"/>
            <a:headEnd/>
            <a:tailEnd/>
          </a:ln>
        </p:spPr>
        <p:txBody>
          <a:bodyPr/>
          <a:lstStyle/>
          <a:p>
            <a:pPr algn="r"/>
            <a:fld id="{D7E5C75A-4F89-4D55-B35A-AADAF2E6452D}" type="slidenum">
              <a:rPr lang="en-GB"/>
              <a:pPr algn="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GB" smtClean="0"/>
              <a:t>Energy systems : operational issues</a:t>
            </a:r>
          </a:p>
        </p:txBody>
      </p:sp>
      <p:sp>
        <p:nvSpPr>
          <p:cNvPr id="27652" name="Rectangle 3"/>
          <p:cNvSpPr>
            <a:spLocks noGrp="1" noChangeArrowheads="1"/>
          </p:cNvSpPr>
          <p:nvPr>
            <p:ph idx="1"/>
          </p:nvPr>
        </p:nvSpPr>
        <p:spPr/>
        <p:txBody>
          <a:bodyPr/>
          <a:lstStyle/>
          <a:p>
            <a:pPr>
              <a:buFontTx/>
              <a:buNone/>
            </a:pPr>
            <a:r>
              <a:rPr lang="en-GB" sz="1200" smtClean="0"/>
              <a:t>The design and operation of systems depends on the reliability with which demands and supplies can be predicted over different time scales, from minutes to months, and the sophistication of the control of demand and supply technologies. As the UK electricity system becomes increasingly integrated with the European system and systems further afield, the design and operation of the systems will become more complex.</a:t>
            </a:r>
          </a:p>
          <a:p>
            <a:pPr>
              <a:buFontTx/>
              <a:buNone/>
            </a:pPr>
            <a:endParaRPr lang="en-GB" sz="1200" smtClean="0"/>
          </a:p>
          <a:p>
            <a:pPr>
              <a:buFontTx/>
              <a:buNone/>
            </a:pPr>
            <a:r>
              <a:rPr lang="en-GB" sz="1200" b="1" smtClean="0"/>
              <a:t>Prediction</a:t>
            </a:r>
          </a:p>
          <a:p>
            <a:pPr>
              <a:buFontTx/>
              <a:buNone/>
            </a:pPr>
            <a:r>
              <a:rPr lang="en-GB" sz="1200" smtClean="0"/>
              <a:t>The accurate prediction of demands and supplies will become more critical, mainly because of the larger variable renewable component of supply and its consequences for the operational management of demands, storage and trade. However, prediction will improve with the refinement of weather and other data and of simulation models.</a:t>
            </a:r>
          </a:p>
          <a:p>
            <a:pPr lvl="1"/>
            <a:r>
              <a:rPr lang="en-GB" sz="1200" smtClean="0"/>
              <a:t>weather forecasting will become more precise</a:t>
            </a:r>
          </a:p>
          <a:p>
            <a:pPr lvl="1"/>
            <a:r>
              <a:rPr lang="en-GB" sz="1200" smtClean="0"/>
              <a:t>energy efficiency and demand management reduces the less predictable, weather dependent loads such space heating and lighting</a:t>
            </a:r>
          </a:p>
          <a:p>
            <a:pPr lvl="1"/>
            <a:r>
              <a:rPr lang="en-GB" sz="1200" smtClean="0"/>
              <a:t>demand prediction will become more accurate as models improve</a:t>
            </a:r>
          </a:p>
          <a:p>
            <a:pPr lvl="1"/>
            <a:r>
              <a:rPr lang="en-GB" sz="1200" smtClean="0"/>
              <a:t>predicting outputs from variable sources will become more accurate</a:t>
            </a:r>
          </a:p>
          <a:p>
            <a:pPr>
              <a:buFontTx/>
              <a:buNone/>
            </a:pPr>
            <a:endParaRPr lang="en-GB" sz="1200" b="1" smtClean="0"/>
          </a:p>
          <a:p>
            <a:pPr>
              <a:buFontTx/>
              <a:buNone/>
            </a:pPr>
            <a:r>
              <a:rPr lang="en-GB" sz="1200" b="1" smtClean="0"/>
              <a:t>Technology control</a:t>
            </a:r>
          </a:p>
          <a:p>
            <a:pPr>
              <a:buFontTx/>
              <a:buNone/>
            </a:pPr>
            <a:r>
              <a:rPr lang="en-GB" sz="1200" smtClean="0"/>
              <a:t>Communications and information processing technologies are already adequate for the very precise control of demand technologies, generators and storage.</a:t>
            </a:r>
            <a:endParaRPr lang="en-GB" sz="1200" b="1" smtClean="0"/>
          </a:p>
        </p:txBody>
      </p:sp>
      <p:sp>
        <p:nvSpPr>
          <p:cNvPr id="27650" name="Slide Number Placeholder 3"/>
          <p:cNvSpPr>
            <a:spLocks noGrp="1"/>
          </p:cNvSpPr>
          <p:nvPr>
            <p:ph type="sldNum" sz="quarter" idx="12"/>
          </p:nvPr>
        </p:nvSpPr>
        <p:spPr bwMode="auto">
          <a:prstGeom prst="rect">
            <a:avLst/>
          </a:prstGeom>
          <a:noFill/>
          <a:ln>
            <a:miter lim="800000"/>
            <a:headEnd/>
            <a:tailEnd/>
          </a:ln>
        </p:spPr>
        <p:txBody>
          <a:bodyPr/>
          <a:lstStyle/>
          <a:p>
            <a:pPr algn="r"/>
            <a:fld id="{C70119CD-5BDF-4AC5-8BCA-4B590BBC2144}" type="slidenum">
              <a:rPr lang="en-GB"/>
              <a:pPr algn="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GB" smtClean="0">
                <a:solidFill>
                  <a:srgbClr val="24C461"/>
                </a:solidFill>
              </a:rPr>
              <a:t>EleServe</a:t>
            </a:r>
            <a:r>
              <a:rPr lang="en-GB" smtClean="0"/>
              <a:t> : matching demand to supply with load management</a:t>
            </a:r>
          </a:p>
        </p:txBody>
      </p:sp>
      <p:sp>
        <p:nvSpPr>
          <p:cNvPr id="29700" name="Rectangle 3"/>
          <p:cNvSpPr>
            <a:spLocks noGrp="1" noChangeArrowheads="1"/>
          </p:cNvSpPr>
          <p:nvPr>
            <p:ph idx="1"/>
          </p:nvPr>
        </p:nvSpPr>
        <p:spPr/>
        <p:txBody>
          <a:bodyPr/>
          <a:lstStyle/>
          <a:p>
            <a:pPr>
              <a:buFontTx/>
              <a:buNone/>
            </a:pPr>
            <a:r>
              <a:rPr lang="en-GB" smtClean="0"/>
              <a:t>The </a:t>
            </a:r>
            <a:r>
              <a:rPr lang="en-GB" smtClean="0">
                <a:solidFill>
                  <a:srgbClr val="24C461"/>
                </a:solidFill>
              </a:rPr>
              <a:t>EleServe</a:t>
            </a:r>
            <a:r>
              <a:rPr lang="en-GB" smtClean="0"/>
              <a:t> model has these components:</a:t>
            </a:r>
          </a:p>
          <a:p>
            <a:pPr>
              <a:buFontTx/>
              <a:buNone/>
            </a:pPr>
            <a:endParaRPr lang="en-GB" smtClean="0"/>
          </a:p>
          <a:p>
            <a:pPr>
              <a:buFontTx/>
              <a:buNone/>
            </a:pPr>
            <a:r>
              <a:rPr lang="en-GB" b="1" smtClean="0"/>
              <a:t>Electricity demand</a:t>
            </a:r>
            <a:r>
              <a:rPr lang="en-GB" smtClean="0"/>
              <a:t> </a:t>
            </a:r>
          </a:p>
          <a:p>
            <a:r>
              <a:rPr lang="en-GB" smtClean="0"/>
              <a:t>disaggregated into segments across sectors and end uses</a:t>
            </a:r>
          </a:p>
          <a:p>
            <a:r>
              <a:rPr lang="en-GB" smtClean="0"/>
              <a:t>each segment with </a:t>
            </a:r>
          </a:p>
          <a:p>
            <a:pPr lvl="1"/>
            <a:r>
              <a:rPr lang="en-GB" smtClean="0"/>
              <a:t>a temporal profile</a:t>
            </a:r>
          </a:p>
          <a:p>
            <a:pPr lvl="1"/>
            <a:r>
              <a:rPr lang="en-GB" smtClean="0"/>
              <a:t>load management characteristics</a:t>
            </a:r>
          </a:p>
          <a:p>
            <a:pPr lvl="1"/>
            <a:endParaRPr lang="en-GB" smtClean="0"/>
          </a:p>
          <a:p>
            <a:pPr>
              <a:buFontTx/>
              <a:buNone/>
            </a:pPr>
            <a:r>
              <a:rPr lang="en-GB" b="1" smtClean="0"/>
              <a:t>Electricity supply</a:t>
            </a:r>
          </a:p>
          <a:p>
            <a:r>
              <a:rPr lang="en-GB" smtClean="0"/>
              <a:t>each renewable source with own temporal profile</a:t>
            </a:r>
          </a:p>
          <a:p>
            <a:r>
              <a:rPr lang="en-GB" smtClean="0"/>
              <a:t>heat related CHP generation with its own temporal profile</a:t>
            </a:r>
          </a:p>
          <a:p>
            <a:r>
              <a:rPr lang="en-GB" smtClean="0"/>
              <a:t>optional thermal generators characterised by energy costs at full and part load, and for energy and economic costs of spinning reserve, and heating up plants to bring on stream</a:t>
            </a:r>
          </a:p>
          <a:p>
            <a:r>
              <a:rPr lang="en-GB" smtClean="0"/>
              <a:t>trade and system storage</a:t>
            </a:r>
          </a:p>
          <a:p>
            <a:pPr lvl="1"/>
            <a:endParaRPr lang="en-GB" smtClean="0"/>
          </a:p>
          <a:p>
            <a:pPr>
              <a:buFontTx/>
              <a:buNone/>
            </a:pPr>
            <a:r>
              <a:rPr lang="en-GB" b="1" smtClean="0"/>
              <a:t>Operational control</a:t>
            </a:r>
          </a:p>
          <a:p>
            <a:r>
              <a:rPr lang="en-GB" b="1" smtClean="0"/>
              <a:t>load management: demands are moved if the net cost of a  move is negative, accounting for differences in marginal supply costs, energy losses and other operational costs</a:t>
            </a:r>
          </a:p>
          <a:p>
            <a:r>
              <a:rPr lang="en-GB" smtClean="0"/>
              <a:t>optional units brought on line to minimise diurnal costs</a:t>
            </a:r>
          </a:p>
          <a:p>
            <a:pPr lvl="2"/>
            <a:endParaRPr lang="en-GB" smtClean="0"/>
          </a:p>
        </p:txBody>
      </p:sp>
      <p:sp>
        <p:nvSpPr>
          <p:cNvPr id="29698" name="Slide Number Placeholder 3"/>
          <p:cNvSpPr>
            <a:spLocks noGrp="1"/>
          </p:cNvSpPr>
          <p:nvPr>
            <p:ph type="sldNum" sz="quarter" idx="12"/>
          </p:nvPr>
        </p:nvSpPr>
        <p:spPr bwMode="auto">
          <a:prstGeom prst="rect">
            <a:avLst/>
          </a:prstGeom>
          <a:noFill/>
          <a:ln>
            <a:miter lim="800000"/>
            <a:headEnd/>
            <a:tailEnd/>
          </a:ln>
        </p:spPr>
        <p:txBody>
          <a:bodyPr/>
          <a:lstStyle/>
          <a:p>
            <a:pPr algn="r"/>
            <a:fld id="{053D3C66-959C-4900-A57D-09732E0F5ABB}" type="slidenum">
              <a:rPr lang="en-GB"/>
              <a:pPr algn="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GB" sz="1400" smtClean="0"/>
              <a:t>Electricity : diurnal operation without load management</a:t>
            </a:r>
          </a:p>
        </p:txBody>
      </p:sp>
      <p:sp>
        <p:nvSpPr>
          <p:cNvPr id="5" name="Content Placeholder 4"/>
          <p:cNvSpPr>
            <a:spLocks noGrp="1"/>
          </p:cNvSpPr>
          <p:nvPr>
            <p:ph idx="1"/>
          </p:nvPr>
        </p:nvSpPr>
        <p:spPr/>
        <p:txBody>
          <a:bodyPr/>
          <a:lstStyle/>
          <a:p>
            <a:endParaRPr lang="en-GB"/>
          </a:p>
        </p:txBody>
      </p:sp>
      <p:sp>
        <p:nvSpPr>
          <p:cNvPr id="31746" name="Slide Number Placeholder 3"/>
          <p:cNvSpPr>
            <a:spLocks noGrp="1"/>
          </p:cNvSpPr>
          <p:nvPr>
            <p:ph type="sldNum" sz="quarter" idx="12"/>
          </p:nvPr>
        </p:nvSpPr>
        <p:spPr bwMode="auto">
          <a:prstGeom prst="rect">
            <a:avLst/>
          </a:prstGeom>
          <a:noFill/>
          <a:ln>
            <a:miter lim="800000"/>
            <a:headEnd/>
            <a:tailEnd/>
          </a:ln>
        </p:spPr>
        <p:txBody>
          <a:bodyPr/>
          <a:lstStyle/>
          <a:p>
            <a:pPr algn="r"/>
            <a:fld id="{AF7EE3A6-A684-4629-AE60-22D1B61A492E}" type="slidenum">
              <a:rPr lang="en-GB"/>
              <a:pPr algn="r"/>
              <a:t>15</a:t>
            </a:fld>
            <a:endParaRPr lang="en-GB"/>
          </a:p>
        </p:txBody>
      </p:sp>
      <p:pic>
        <p:nvPicPr>
          <p:cNvPr id="31748" name="Picture 3"/>
          <p:cNvPicPr>
            <a:picLocks noChangeAspect="1" noChangeArrowheads="1"/>
          </p:cNvPicPr>
          <p:nvPr/>
        </p:nvPicPr>
        <p:blipFill>
          <a:blip r:embed="rId3" cstate="print"/>
          <a:srcRect/>
          <a:stretch>
            <a:fillRect/>
          </a:stretch>
        </p:blipFill>
        <p:spPr bwMode="auto">
          <a:xfrm>
            <a:off x="611188" y="981075"/>
            <a:ext cx="7848600" cy="553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GB" smtClean="0"/>
              <a:t>Electricity : </a:t>
            </a:r>
            <a:r>
              <a:rPr lang="en-GB" smtClean="0">
                <a:solidFill>
                  <a:srgbClr val="FF3300"/>
                </a:solidFill>
              </a:rPr>
              <a:t>animated</a:t>
            </a:r>
            <a:r>
              <a:rPr lang="en-GB" smtClean="0"/>
              <a:t> load management optimisation </a:t>
            </a:r>
          </a:p>
        </p:txBody>
      </p:sp>
      <p:sp>
        <p:nvSpPr>
          <p:cNvPr id="5" name="Content Placeholder 4"/>
          <p:cNvSpPr>
            <a:spLocks noGrp="1"/>
          </p:cNvSpPr>
          <p:nvPr>
            <p:ph idx="1"/>
          </p:nvPr>
        </p:nvSpPr>
        <p:spPr/>
        <p:txBody>
          <a:bodyPr/>
          <a:lstStyle/>
          <a:p>
            <a:endParaRPr lang="en-GB"/>
          </a:p>
        </p:txBody>
      </p:sp>
      <p:sp>
        <p:nvSpPr>
          <p:cNvPr id="32770" name="Slide Number Placeholder 3"/>
          <p:cNvSpPr>
            <a:spLocks noGrp="1"/>
          </p:cNvSpPr>
          <p:nvPr>
            <p:ph type="sldNum" sz="quarter" idx="12"/>
          </p:nvPr>
        </p:nvSpPr>
        <p:spPr bwMode="auto">
          <a:prstGeom prst="rect">
            <a:avLst/>
          </a:prstGeom>
          <a:noFill/>
          <a:ln>
            <a:miter lim="800000"/>
            <a:headEnd/>
            <a:tailEnd/>
          </a:ln>
        </p:spPr>
        <p:txBody>
          <a:bodyPr/>
          <a:lstStyle/>
          <a:p>
            <a:pPr algn="r"/>
            <a:fld id="{F8FCABF1-40FB-409E-82C8-78DABC6132B0}" type="slidenum">
              <a:rPr lang="en-GB"/>
              <a:pPr algn="r"/>
              <a:t>16</a:t>
            </a:fld>
            <a:endParaRPr lang="en-GB"/>
          </a:p>
        </p:txBody>
      </p:sp>
      <p:pic>
        <p:nvPicPr>
          <p:cNvPr id="32772" name="Picture 3" descr="ELSRate2x"/>
          <p:cNvPicPr>
            <a:picLocks noChangeAspect="1" noChangeArrowheads="1" noCrop="1"/>
          </p:cNvPicPr>
          <p:nvPr/>
        </p:nvPicPr>
        <p:blipFill>
          <a:blip r:embed="rId3" cstate="print"/>
          <a:srcRect/>
          <a:stretch>
            <a:fillRect/>
          </a:stretch>
        </p:blipFill>
        <p:spPr bwMode="auto">
          <a:xfrm>
            <a:off x="611188" y="908050"/>
            <a:ext cx="7704137"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GB" smtClean="0"/>
              <a:t>Electricity : diurnal operation after load management</a:t>
            </a:r>
          </a:p>
        </p:txBody>
      </p:sp>
      <p:sp>
        <p:nvSpPr>
          <p:cNvPr id="6" name="Content Placeholder 5"/>
          <p:cNvSpPr>
            <a:spLocks noGrp="1"/>
          </p:cNvSpPr>
          <p:nvPr>
            <p:ph idx="1"/>
          </p:nvPr>
        </p:nvSpPr>
        <p:spPr/>
        <p:txBody>
          <a:bodyPr/>
          <a:lstStyle/>
          <a:p>
            <a:endParaRPr lang="en-GB"/>
          </a:p>
        </p:txBody>
      </p:sp>
      <p:sp>
        <p:nvSpPr>
          <p:cNvPr id="33794" name="Slide Number Placeholder 3"/>
          <p:cNvSpPr>
            <a:spLocks noGrp="1"/>
          </p:cNvSpPr>
          <p:nvPr>
            <p:ph type="sldNum" sz="quarter" idx="12"/>
          </p:nvPr>
        </p:nvSpPr>
        <p:spPr bwMode="auto">
          <a:prstGeom prst="rect">
            <a:avLst/>
          </a:prstGeom>
          <a:noFill/>
          <a:ln>
            <a:miter lim="800000"/>
            <a:headEnd/>
            <a:tailEnd/>
          </a:ln>
        </p:spPr>
        <p:txBody>
          <a:bodyPr/>
          <a:lstStyle/>
          <a:p>
            <a:pPr algn="r"/>
            <a:fld id="{AD8EFA4F-B6FB-4A8E-AACC-06057A5AD1F6}" type="slidenum">
              <a:rPr lang="en-GB"/>
              <a:pPr algn="r"/>
              <a:t>17</a:t>
            </a:fld>
            <a:endParaRPr lang="en-GB"/>
          </a:p>
        </p:txBody>
      </p:sp>
      <p:pic>
        <p:nvPicPr>
          <p:cNvPr id="33797" name="Picture 4"/>
          <p:cNvPicPr>
            <a:picLocks noChangeAspect="1" noChangeArrowheads="1"/>
          </p:cNvPicPr>
          <p:nvPr/>
        </p:nvPicPr>
        <p:blipFill>
          <a:blip r:embed="rId3" cstate="print"/>
          <a:srcRect/>
          <a:stretch>
            <a:fillRect/>
          </a:stretch>
        </p:blipFill>
        <p:spPr bwMode="auto">
          <a:xfrm>
            <a:off x="468313" y="981075"/>
            <a:ext cx="7991475" cy="541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z="2000" smtClean="0">
                <a:solidFill>
                  <a:srgbClr val="3AAE4B"/>
                </a:solidFill>
              </a:rPr>
              <a:t>VarInt</a:t>
            </a:r>
            <a:r>
              <a:rPr lang="en-US" sz="2000" smtClean="0"/>
              <a:t> : Sample d</a:t>
            </a:r>
            <a:r>
              <a:rPr lang="en-GB" sz="2000" smtClean="0"/>
              <a:t>ay : winter’s day of variable supply excess</a:t>
            </a:r>
            <a:endParaRPr lang="en-US" sz="2000" smtClean="0"/>
          </a:p>
        </p:txBody>
      </p:sp>
      <p:sp>
        <p:nvSpPr>
          <p:cNvPr id="48132" name="Rectangle 3"/>
          <p:cNvSpPr>
            <a:spLocks noGrp="1" noChangeArrowheads="1"/>
          </p:cNvSpPr>
          <p:nvPr>
            <p:ph idx="1"/>
          </p:nvPr>
        </p:nvSpPr>
        <p:spPr/>
        <p:txBody>
          <a:bodyPr/>
          <a:lstStyle/>
          <a:p>
            <a:pPr>
              <a:buFontTx/>
              <a:buNone/>
            </a:pPr>
            <a:endParaRPr lang="en-US" sz="1400" smtClean="0"/>
          </a:p>
          <a:p>
            <a:pPr>
              <a:buFontTx/>
              <a:buNone/>
            </a:pPr>
            <a:endParaRPr lang="en-US" sz="1400" smtClean="0"/>
          </a:p>
        </p:txBody>
      </p:sp>
      <p:sp>
        <p:nvSpPr>
          <p:cNvPr id="48130" name="Slide Number Placeholder 4"/>
          <p:cNvSpPr>
            <a:spLocks noGrp="1"/>
          </p:cNvSpPr>
          <p:nvPr>
            <p:ph type="sldNum" sz="quarter" idx="12"/>
          </p:nvPr>
        </p:nvSpPr>
        <p:spPr bwMode="auto">
          <a:prstGeom prst="rect">
            <a:avLst/>
          </a:prstGeom>
          <a:noFill/>
          <a:ln>
            <a:miter lim="800000"/>
            <a:headEnd/>
            <a:tailEnd/>
          </a:ln>
        </p:spPr>
        <p:txBody>
          <a:bodyPr/>
          <a:lstStyle/>
          <a:p>
            <a:pPr algn="r"/>
            <a:fld id="{FE105AC1-3C34-4AD7-9A9A-7C709733B085}" type="slidenum">
              <a:rPr lang="en-GB"/>
              <a:pPr algn="r"/>
              <a:t>18</a:t>
            </a:fld>
            <a:endParaRPr lang="en-GB"/>
          </a:p>
        </p:txBody>
      </p:sp>
      <p:pic>
        <p:nvPicPr>
          <p:cNvPr id="48133" name="Picture 14"/>
          <p:cNvPicPr>
            <a:picLocks noChangeAspect="1" noChangeArrowheads="1"/>
          </p:cNvPicPr>
          <p:nvPr/>
        </p:nvPicPr>
        <p:blipFill>
          <a:blip r:embed="rId3" cstate="print"/>
          <a:srcRect/>
          <a:stretch>
            <a:fillRect/>
          </a:stretch>
        </p:blipFill>
        <p:spPr bwMode="auto">
          <a:xfrm>
            <a:off x="684213" y="981075"/>
            <a:ext cx="7920037" cy="53816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z="2000" smtClean="0">
                <a:solidFill>
                  <a:srgbClr val="3AAE4B"/>
                </a:solidFill>
              </a:rPr>
              <a:t>VarInt</a:t>
            </a:r>
            <a:r>
              <a:rPr lang="en-US" sz="2000" smtClean="0"/>
              <a:t> : Sample d</a:t>
            </a:r>
            <a:r>
              <a:rPr lang="en-GB" sz="2000" smtClean="0"/>
              <a:t>ay : winter’s day of variable supply deficit</a:t>
            </a:r>
            <a:endParaRPr lang="en-US" sz="2000" smtClean="0"/>
          </a:p>
        </p:txBody>
      </p:sp>
      <p:sp>
        <p:nvSpPr>
          <p:cNvPr id="49156" name="Rectangle 3"/>
          <p:cNvSpPr>
            <a:spLocks noGrp="1" noChangeArrowheads="1"/>
          </p:cNvSpPr>
          <p:nvPr>
            <p:ph idx="1"/>
          </p:nvPr>
        </p:nvSpPr>
        <p:spPr/>
        <p:txBody>
          <a:bodyPr/>
          <a:lstStyle/>
          <a:p>
            <a:pPr>
              <a:buFontTx/>
              <a:buNone/>
            </a:pPr>
            <a:endParaRPr lang="en-US" sz="1400" smtClean="0"/>
          </a:p>
          <a:p>
            <a:pPr>
              <a:buFontTx/>
              <a:buNone/>
            </a:pPr>
            <a:endParaRPr lang="en-US" sz="1400" smtClean="0"/>
          </a:p>
        </p:txBody>
      </p:sp>
      <p:sp>
        <p:nvSpPr>
          <p:cNvPr id="49154" name="Slide Number Placeholder 4"/>
          <p:cNvSpPr>
            <a:spLocks noGrp="1"/>
          </p:cNvSpPr>
          <p:nvPr>
            <p:ph type="sldNum" sz="quarter" idx="12"/>
          </p:nvPr>
        </p:nvSpPr>
        <p:spPr bwMode="auto">
          <a:prstGeom prst="rect">
            <a:avLst/>
          </a:prstGeom>
          <a:noFill/>
          <a:ln>
            <a:miter lim="800000"/>
            <a:headEnd/>
            <a:tailEnd/>
          </a:ln>
        </p:spPr>
        <p:txBody>
          <a:bodyPr/>
          <a:lstStyle/>
          <a:p>
            <a:pPr algn="r"/>
            <a:fld id="{F4DA4D0B-5615-4A43-9896-C1D966B9E458}" type="slidenum">
              <a:rPr lang="en-GB"/>
              <a:pPr algn="r"/>
              <a:t>19</a:t>
            </a:fld>
            <a:endParaRPr lang="en-GB"/>
          </a:p>
        </p:txBody>
      </p:sp>
      <p:pic>
        <p:nvPicPr>
          <p:cNvPr id="49157" name="Picture 15"/>
          <p:cNvPicPr>
            <a:picLocks noChangeAspect="1" noChangeArrowheads="1"/>
          </p:cNvPicPr>
          <p:nvPr/>
        </p:nvPicPr>
        <p:blipFill>
          <a:blip r:embed="rId3" cstate="print"/>
          <a:srcRect/>
          <a:stretch>
            <a:fillRect/>
          </a:stretch>
        </p:blipFill>
        <p:spPr bwMode="auto">
          <a:xfrm>
            <a:off x="539750" y="908050"/>
            <a:ext cx="7920038" cy="53816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OBJECTIVES OF STRATEGY</a:t>
            </a:r>
          </a:p>
        </p:txBody>
      </p:sp>
      <p:sp>
        <p:nvSpPr>
          <p:cNvPr id="6147" name="Rectangle 3"/>
          <p:cNvSpPr>
            <a:spLocks noGrp="1" noChangeArrowheads="1"/>
          </p:cNvSpPr>
          <p:nvPr>
            <p:ph idx="1"/>
          </p:nvPr>
        </p:nvSpPr>
        <p:spPr>
          <a:xfrm>
            <a:off x="71406" y="1214422"/>
            <a:ext cx="4714908" cy="4697427"/>
          </a:xfrm>
        </p:spPr>
        <p:txBody>
          <a:bodyPr/>
          <a:lstStyle/>
          <a:p>
            <a:pPr marL="358775" indent="-273050" eaLnBrk="1" hangingPunct="1">
              <a:lnSpc>
                <a:spcPct val="90000"/>
              </a:lnSpc>
              <a:buFontTx/>
              <a:buNone/>
              <a:defRPr/>
            </a:pPr>
            <a:r>
              <a:rPr lang="en-GB" b="1" dirty="0" smtClean="0">
                <a:solidFill>
                  <a:srgbClr val="3366CC"/>
                </a:solidFill>
              </a:rPr>
              <a:t>SOCIAL, ECONOMIC, POLITICAL</a:t>
            </a:r>
          </a:p>
          <a:p>
            <a:pPr marL="358775" indent="-273050" eaLnBrk="1" hangingPunct="1">
              <a:lnSpc>
                <a:spcPct val="90000"/>
              </a:lnSpc>
              <a:defRPr/>
            </a:pPr>
            <a:r>
              <a:rPr lang="en-GB" dirty="0" smtClean="0">
                <a:solidFill>
                  <a:srgbClr val="3366CC"/>
                </a:solidFill>
              </a:rPr>
              <a:t>Meet objectives at least cost with social equity</a:t>
            </a:r>
          </a:p>
          <a:p>
            <a:pPr marL="358775" indent="-273050" eaLnBrk="1" hangingPunct="1">
              <a:lnSpc>
                <a:spcPct val="90000"/>
              </a:lnSpc>
              <a:defRPr/>
            </a:pPr>
            <a:r>
              <a:rPr lang="en-GB" dirty="0" smtClean="0">
                <a:solidFill>
                  <a:srgbClr val="3366CC"/>
                </a:solidFill>
              </a:rPr>
              <a:t>Avoid irreversible, risky technologies</a:t>
            </a:r>
          </a:p>
          <a:p>
            <a:pPr marL="358775" indent="-273050" eaLnBrk="1" hangingPunct="1">
              <a:lnSpc>
                <a:spcPct val="90000"/>
              </a:lnSpc>
              <a:buFontTx/>
              <a:buNone/>
              <a:defRPr/>
            </a:pPr>
            <a:endParaRPr lang="en-GB" b="1" dirty="0" smtClean="0">
              <a:solidFill>
                <a:srgbClr val="FF0000"/>
              </a:solidFill>
            </a:endParaRPr>
          </a:p>
          <a:p>
            <a:pPr marL="358775" indent="-273050" eaLnBrk="1" hangingPunct="1">
              <a:lnSpc>
                <a:spcPct val="90000"/>
              </a:lnSpc>
              <a:buFontTx/>
              <a:buNone/>
              <a:defRPr/>
            </a:pPr>
            <a:endParaRPr lang="en-GB" b="1" dirty="0" smtClean="0">
              <a:solidFill>
                <a:srgbClr val="FF0000"/>
              </a:solidFill>
            </a:endParaRPr>
          </a:p>
          <a:p>
            <a:pPr marL="358775" indent="-273050" eaLnBrk="1" hangingPunct="1">
              <a:lnSpc>
                <a:spcPct val="90000"/>
              </a:lnSpc>
              <a:buFontTx/>
              <a:buNone/>
              <a:defRPr/>
            </a:pPr>
            <a:endParaRPr lang="en-GB" b="1" dirty="0" smtClean="0">
              <a:solidFill>
                <a:srgbClr val="FF0000"/>
              </a:solidFill>
            </a:endParaRPr>
          </a:p>
          <a:p>
            <a:pPr marL="358775" indent="-273050" eaLnBrk="1" hangingPunct="1">
              <a:lnSpc>
                <a:spcPct val="90000"/>
              </a:lnSpc>
              <a:buFontTx/>
              <a:buNone/>
              <a:defRPr/>
            </a:pPr>
            <a:r>
              <a:rPr lang="en-GB" b="1" dirty="0" smtClean="0">
                <a:solidFill>
                  <a:srgbClr val="FF0000"/>
                </a:solidFill>
              </a:rPr>
              <a:t>ENERGY SECURITY</a:t>
            </a:r>
          </a:p>
          <a:p>
            <a:pPr marL="358775" indent="-273050">
              <a:lnSpc>
                <a:spcPct val="90000"/>
              </a:lnSpc>
              <a:defRPr/>
            </a:pPr>
            <a:r>
              <a:rPr lang="en-GB" dirty="0" smtClean="0">
                <a:solidFill>
                  <a:srgbClr val="FF0000"/>
                </a:solidFill>
              </a:rPr>
              <a:t>EU ; 20 % share of renewable energy by 2020</a:t>
            </a:r>
          </a:p>
          <a:p>
            <a:pPr marL="358775" indent="-273050">
              <a:lnSpc>
                <a:spcPct val="90000"/>
              </a:lnSpc>
              <a:defRPr/>
            </a:pPr>
            <a:r>
              <a:rPr lang="en-GB" dirty="0" smtClean="0">
                <a:solidFill>
                  <a:srgbClr val="FF0000"/>
                </a:solidFill>
              </a:rPr>
              <a:t>UK ; 15% of energy from renewables by 2020</a:t>
            </a:r>
          </a:p>
          <a:p>
            <a:pPr marL="758825" lvl="1" indent="-273050">
              <a:lnSpc>
                <a:spcPct val="90000"/>
              </a:lnSpc>
              <a:defRPr/>
            </a:pPr>
            <a:r>
              <a:rPr lang="en-GB" dirty="0" smtClean="0">
                <a:solidFill>
                  <a:srgbClr val="FF0000"/>
                </a:solidFill>
              </a:rPr>
              <a:t>=&gt; ~35% renewable electricity?</a:t>
            </a:r>
          </a:p>
          <a:p>
            <a:pPr marL="358775" indent="-273050" eaLnBrk="1" hangingPunct="1">
              <a:lnSpc>
                <a:spcPct val="90000"/>
              </a:lnSpc>
              <a:defRPr/>
            </a:pPr>
            <a:r>
              <a:rPr lang="en-GB" dirty="0" smtClean="0">
                <a:solidFill>
                  <a:srgbClr val="FF0000"/>
                </a:solidFill>
              </a:rPr>
              <a:t>renewable transport fuels: 5% of by 2010, 10% by 2020</a:t>
            </a:r>
          </a:p>
          <a:p>
            <a:pPr eaLnBrk="1" hangingPunct="1">
              <a:buFontTx/>
              <a:buNone/>
              <a:defRPr/>
            </a:pPr>
            <a:endParaRPr lang="en-GB" b="1" dirty="0" smtClean="0">
              <a:solidFill>
                <a:srgbClr val="00B050"/>
              </a:solidFill>
            </a:endParaRPr>
          </a:p>
          <a:p>
            <a:pPr eaLnBrk="1" hangingPunct="1">
              <a:buFontTx/>
              <a:buNone/>
              <a:defRPr/>
            </a:pPr>
            <a:r>
              <a:rPr lang="en-GB" b="1" dirty="0" smtClean="0">
                <a:solidFill>
                  <a:srgbClr val="00B050"/>
                </a:solidFill>
              </a:rPr>
              <a:t>ENVIRONMENT</a:t>
            </a:r>
          </a:p>
          <a:p>
            <a:pPr>
              <a:buNone/>
              <a:defRPr/>
            </a:pPr>
            <a:r>
              <a:rPr lang="en-GB" b="1" dirty="0" smtClean="0">
                <a:solidFill>
                  <a:srgbClr val="00B050"/>
                </a:solidFill>
              </a:rPr>
              <a:t>Global warming:</a:t>
            </a:r>
          </a:p>
          <a:p>
            <a:pPr lvl="1">
              <a:buNone/>
              <a:defRPr/>
            </a:pPr>
            <a:r>
              <a:rPr lang="en-GB" sz="1400" b="1" dirty="0" smtClean="0">
                <a:solidFill>
                  <a:srgbClr val="00B050"/>
                </a:solidFill>
              </a:rPr>
              <a:t>World:</a:t>
            </a:r>
            <a:r>
              <a:rPr lang="en-GB" sz="1400" dirty="0" smtClean="0">
                <a:solidFill>
                  <a:srgbClr val="00B050"/>
                </a:solidFill>
              </a:rPr>
              <a:t>  &gt;60% GHG emission by 2050</a:t>
            </a:r>
          </a:p>
          <a:p>
            <a:pPr lvl="1">
              <a:buNone/>
              <a:defRPr/>
            </a:pPr>
            <a:r>
              <a:rPr lang="en-GB" sz="1400" b="1" dirty="0" smtClean="0">
                <a:solidFill>
                  <a:srgbClr val="00B050"/>
                </a:solidFill>
              </a:rPr>
              <a:t>Europe: </a:t>
            </a:r>
            <a:r>
              <a:rPr lang="en-GB" sz="1400" dirty="0" smtClean="0">
                <a:solidFill>
                  <a:srgbClr val="00B050"/>
                </a:solidFill>
              </a:rPr>
              <a:t>20/30% GHG reduction 1990-2020</a:t>
            </a:r>
            <a:endParaRPr lang="en-GB" sz="1400" dirty="0" smtClean="0"/>
          </a:p>
          <a:p>
            <a:pPr lvl="1">
              <a:buFontTx/>
              <a:buNone/>
              <a:defRPr/>
            </a:pPr>
            <a:r>
              <a:rPr lang="en-GB" sz="1400" b="1" dirty="0" smtClean="0">
                <a:solidFill>
                  <a:srgbClr val="00B050"/>
                </a:solidFill>
              </a:rPr>
              <a:t>UK: </a:t>
            </a:r>
            <a:r>
              <a:rPr lang="en-GB" sz="1400" dirty="0" smtClean="0">
                <a:solidFill>
                  <a:srgbClr val="00B050"/>
                </a:solidFill>
              </a:rPr>
              <a:t>Reduction from 1990: ~30% by 2020, 60-80% by 2050</a:t>
            </a:r>
          </a:p>
          <a:p>
            <a:pPr lvl="1">
              <a:buFontTx/>
              <a:buNone/>
              <a:defRPr/>
            </a:pPr>
            <a:r>
              <a:rPr lang="en-GB" sz="1400" b="1" dirty="0" smtClean="0">
                <a:solidFill>
                  <a:srgbClr val="00B050"/>
                </a:solidFill>
              </a:rPr>
              <a:t>Rich countries: </a:t>
            </a:r>
            <a:r>
              <a:rPr lang="en-GB" sz="1400" dirty="0" smtClean="0">
                <a:solidFill>
                  <a:srgbClr val="00B050"/>
                </a:solidFill>
              </a:rPr>
              <a:t>&gt;95% reduction by 2050</a:t>
            </a:r>
            <a:endParaRPr lang="en-GB" sz="1400" b="1" dirty="0" smtClean="0">
              <a:solidFill>
                <a:srgbClr val="00B050"/>
              </a:solidFill>
            </a:endParaRPr>
          </a:p>
          <a:p>
            <a:pPr eaLnBrk="1" hangingPunct="1">
              <a:buFontTx/>
              <a:buNone/>
              <a:defRPr/>
            </a:pPr>
            <a:endParaRPr lang="en-GB" b="1" dirty="0" smtClean="0">
              <a:solidFill>
                <a:srgbClr val="00B050"/>
              </a:solidFill>
            </a:endParaRPr>
          </a:p>
          <a:p>
            <a:pPr marL="358775" indent="-273050" eaLnBrk="1" hangingPunct="1">
              <a:lnSpc>
                <a:spcPct val="90000"/>
              </a:lnSpc>
              <a:buFontTx/>
              <a:buNone/>
              <a:defRPr/>
            </a:pPr>
            <a:r>
              <a:rPr lang="en-GB" b="1" dirty="0" smtClean="0">
                <a:solidFill>
                  <a:srgbClr val="00B050"/>
                </a:solidFill>
              </a:rPr>
              <a:t>Other: </a:t>
            </a:r>
            <a:r>
              <a:rPr lang="en-GB" dirty="0" smtClean="0">
                <a:solidFill>
                  <a:srgbClr val="00B050"/>
                </a:solidFill>
              </a:rPr>
              <a:t>Air pollution, nuclear waste etc.</a:t>
            </a:r>
          </a:p>
        </p:txBody>
      </p:sp>
      <p:sp>
        <p:nvSpPr>
          <p:cNvPr id="4100" name="Slide Number Placeholder 3"/>
          <p:cNvSpPr>
            <a:spLocks noGrp="1"/>
          </p:cNvSpPr>
          <p:nvPr>
            <p:ph type="sldNum" sz="quarter" idx="12"/>
          </p:nvPr>
        </p:nvSpPr>
        <p:spPr bwMode="auto">
          <a:prstGeom prst="rect">
            <a:avLst/>
          </a:prstGeom>
          <a:noFill/>
          <a:ln>
            <a:miter lim="800000"/>
            <a:headEnd/>
            <a:tailEnd/>
          </a:ln>
        </p:spPr>
        <p:txBody>
          <a:bodyPr/>
          <a:lstStyle/>
          <a:p>
            <a:fld id="{38C6FED2-0363-4D2C-B1F7-9E2874E490CA}" type="slidenum">
              <a:rPr lang="en-GB"/>
              <a:pPr/>
              <a:t>2</a:t>
            </a:fld>
            <a:endParaRPr lang="en-GB"/>
          </a:p>
        </p:txBody>
      </p:sp>
      <p:pic>
        <p:nvPicPr>
          <p:cNvPr id="5" name="Picture 5"/>
          <p:cNvPicPr>
            <a:picLocks noChangeAspect="1" noChangeArrowheads="1"/>
          </p:cNvPicPr>
          <p:nvPr/>
        </p:nvPicPr>
        <p:blipFill>
          <a:blip r:embed="rId3" cstate="print"/>
          <a:srcRect/>
          <a:stretch>
            <a:fillRect/>
          </a:stretch>
        </p:blipFill>
        <p:spPr bwMode="auto">
          <a:xfrm>
            <a:off x="4071934" y="2285992"/>
            <a:ext cx="6643734" cy="5439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algn="ctr"/>
            <a:r>
              <a:rPr lang="en-US" sz="2000" smtClean="0">
                <a:solidFill>
                  <a:srgbClr val="3AAE4B"/>
                </a:solidFill>
              </a:rPr>
              <a:t>VarInt</a:t>
            </a:r>
            <a:r>
              <a:rPr lang="en-US" sz="2000" smtClean="0"/>
              <a:t> : </a:t>
            </a:r>
            <a:r>
              <a:rPr lang="en-GB" sz="2000" smtClean="0"/>
              <a:t>Day sampling : </a:t>
            </a:r>
            <a:r>
              <a:rPr lang="en-GB" sz="2000" smtClean="0">
                <a:solidFill>
                  <a:srgbClr val="FF3300"/>
                </a:solidFill>
              </a:rPr>
              <a:t>animation</a:t>
            </a:r>
            <a:endParaRPr lang="en-US" sz="2000" smtClean="0">
              <a:solidFill>
                <a:srgbClr val="FF3300"/>
              </a:solidFill>
            </a:endParaRPr>
          </a:p>
        </p:txBody>
      </p:sp>
      <p:sp>
        <p:nvSpPr>
          <p:cNvPr id="50180" name="Rectangle 3"/>
          <p:cNvSpPr>
            <a:spLocks noGrp="1" noChangeArrowheads="1"/>
          </p:cNvSpPr>
          <p:nvPr>
            <p:ph idx="1"/>
          </p:nvPr>
        </p:nvSpPr>
        <p:spPr/>
        <p:txBody>
          <a:bodyPr/>
          <a:lstStyle/>
          <a:p>
            <a:pPr>
              <a:buFontTx/>
              <a:buNone/>
            </a:pPr>
            <a:endParaRPr lang="en-US" sz="1400" smtClean="0"/>
          </a:p>
          <a:p>
            <a:pPr>
              <a:buFontTx/>
              <a:buNone/>
            </a:pPr>
            <a:endParaRPr lang="en-US" sz="1400" smtClean="0"/>
          </a:p>
        </p:txBody>
      </p:sp>
      <p:sp>
        <p:nvSpPr>
          <p:cNvPr id="50178" name="Slide Number Placeholder 4"/>
          <p:cNvSpPr>
            <a:spLocks noGrp="1"/>
          </p:cNvSpPr>
          <p:nvPr>
            <p:ph type="sldNum" sz="quarter" idx="12"/>
          </p:nvPr>
        </p:nvSpPr>
        <p:spPr bwMode="auto">
          <a:prstGeom prst="rect">
            <a:avLst/>
          </a:prstGeom>
          <a:noFill/>
          <a:ln>
            <a:miter lim="800000"/>
            <a:headEnd/>
            <a:tailEnd/>
          </a:ln>
        </p:spPr>
        <p:txBody>
          <a:bodyPr/>
          <a:lstStyle/>
          <a:p>
            <a:pPr algn="r"/>
            <a:fld id="{9A7F5E21-CEB0-4497-B639-4F7A8A136018}" type="slidenum">
              <a:rPr lang="en-GB"/>
              <a:pPr algn="r"/>
              <a:t>20</a:t>
            </a:fld>
            <a:endParaRPr lang="en-GB"/>
          </a:p>
        </p:txBody>
      </p:sp>
      <p:pic>
        <p:nvPicPr>
          <p:cNvPr id="50181" name="Picture 9" descr="ESTDaySys"/>
          <p:cNvPicPr>
            <a:picLocks noChangeAspect="1" noChangeArrowheads="1" noCrop="1"/>
          </p:cNvPicPr>
          <p:nvPr/>
        </p:nvPicPr>
        <p:blipFill>
          <a:blip r:embed="rId3" cstate="print"/>
          <a:srcRect/>
          <a:stretch>
            <a:fillRect/>
          </a:stretch>
        </p:blipFill>
        <p:spPr bwMode="auto">
          <a:xfrm>
            <a:off x="1055688" y="1143000"/>
            <a:ext cx="7608887" cy="538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algn="ctr"/>
            <a:r>
              <a:rPr lang="en-US" sz="2000" b="0" smtClean="0">
                <a:solidFill>
                  <a:srgbClr val="3AAE4B"/>
                </a:solidFill>
              </a:rPr>
              <a:t>VarInt</a:t>
            </a:r>
            <a:r>
              <a:rPr lang="en-US" sz="2000" smtClean="0"/>
              <a:t> : Optimised system : sample </a:t>
            </a:r>
            <a:r>
              <a:rPr lang="en-GB" sz="2000" smtClean="0"/>
              <a:t>year</a:t>
            </a:r>
            <a:endParaRPr lang="en-US" sz="2000" smtClean="0"/>
          </a:p>
        </p:txBody>
      </p:sp>
      <p:sp>
        <p:nvSpPr>
          <p:cNvPr id="59396" name="Rectangle 3"/>
          <p:cNvSpPr>
            <a:spLocks noGrp="1" noChangeArrowheads="1"/>
          </p:cNvSpPr>
          <p:nvPr>
            <p:ph idx="1"/>
          </p:nvPr>
        </p:nvSpPr>
        <p:spPr>
          <a:xfrm>
            <a:off x="428596" y="1071546"/>
            <a:ext cx="8229600" cy="4697427"/>
          </a:xfrm>
        </p:spPr>
        <p:txBody>
          <a:bodyPr/>
          <a:lstStyle/>
          <a:p>
            <a:pPr>
              <a:buFontTx/>
              <a:buNone/>
            </a:pPr>
            <a:r>
              <a:rPr lang="en-US" sz="1200" dirty="0" smtClean="0"/>
              <a:t>These charts show the sampled year performance of the </a:t>
            </a:r>
            <a:r>
              <a:rPr lang="en-US" sz="1200" dirty="0" err="1" smtClean="0"/>
              <a:t>optimised</a:t>
            </a:r>
            <a:r>
              <a:rPr lang="en-US" sz="1200" dirty="0" smtClean="0"/>
              <a:t> system for one set of weather.</a:t>
            </a:r>
          </a:p>
        </p:txBody>
      </p:sp>
      <p:sp>
        <p:nvSpPr>
          <p:cNvPr id="59394" name="Slide Number Placeholder 4"/>
          <p:cNvSpPr>
            <a:spLocks noGrp="1"/>
          </p:cNvSpPr>
          <p:nvPr>
            <p:ph type="sldNum" sz="quarter" idx="12"/>
          </p:nvPr>
        </p:nvSpPr>
        <p:spPr bwMode="auto">
          <a:prstGeom prst="rect">
            <a:avLst/>
          </a:prstGeom>
          <a:noFill/>
          <a:ln>
            <a:miter lim="800000"/>
            <a:headEnd/>
            <a:tailEnd/>
          </a:ln>
        </p:spPr>
        <p:txBody>
          <a:bodyPr/>
          <a:lstStyle/>
          <a:p>
            <a:pPr algn="r"/>
            <a:fld id="{B0C14878-DCAF-4C7D-8450-9E9319282F95}" type="slidenum">
              <a:rPr lang="en-GB"/>
              <a:pPr algn="r"/>
              <a:t>21</a:t>
            </a:fld>
            <a:endParaRPr lang="en-GB"/>
          </a:p>
        </p:txBody>
      </p:sp>
      <p:pic>
        <p:nvPicPr>
          <p:cNvPr id="59397" name="Picture 5"/>
          <p:cNvPicPr>
            <a:picLocks noChangeAspect="1" noChangeArrowheads="1"/>
          </p:cNvPicPr>
          <p:nvPr/>
        </p:nvPicPr>
        <p:blipFill>
          <a:blip r:embed="rId3" cstate="print"/>
          <a:srcRect/>
          <a:stretch>
            <a:fillRect/>
          </a:stretch>
        </p:blipFill>
        <p:spPr bwMode="auto">
          <a:xfrm>
            <a:off x="1571625" y="1279548"/>
            <a:ext cx="6911975" cy="53641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992zzz">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International exchange</a:t>
            </a:r>
          </a:p>
        </p:txBody>
      </p:sp>
      <p:sp>
        <p:nvSpPr>
          <p:cNvPr id="26627" name="Content Placeholder 2"/>
          <p:cNvSpPr>
            <a:spLocks noGrp="1"/>
          </p:cNvSpPr>
          <p:nvPr>
            <p:ph idx="1"/>
          </p:nvPr>
        </p:nvSpPr>
        <p:spPr>
          <a:xfrm>
            <a:off x="428596" y="1214422"/>
            <a:ext cx="2857520" cy="4697427"/>
          </a:xfrm>
        </p:spPr>
        <p:txBody>
          <a:bodyPr/>
          <a:lstStyle/>
          <a:p>
            <a:pPr>
              <a:buNone/>
            </a:pPr>
            <a:r>
              <a:rPr lang="en-GB" sz="1600" b="1" dirty="0" smtClean="0"/>
              <a:t>International transmission for the exchange of renewable electricity:</a:t>
            </a:r>
          </a:p>
          <a:p>
            <a:pPr>
              <a:buNone/>
            </a:pPr>
            <a:endParaRPr lang="en-GB" sz="1600" dirty="0" smtClean="0"/>
          </a:p>
          <a:p>
            <a:r>
              <a:rPr lang="en-GB" sz="1600" dirty="0" smtClean="0"/>
              <a:t>Reduces costs</a:t>
            </a:r>
          </a:p>
          <a:p>
            <a:endParaRPr lang="en-GB" sz="1600" b="1" dirty="0" smtClean="0">
              <a:solidFill>
                <a:srgbClr val="FF0000"/>
              </a:solidFill>
            </a:endParaRPr>
          </a:p>
          <a:p>
            <a:r>
              <a:rPr lang="en-GB" sz="1600" dirty="0" smtClean="0"/>
              <a:t>Enhances security through mutual economic advantage and co-dependency</a:t>
            </a:r>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pPr>
              <a:buNone/>
            </a:pPr>
            <a:r>
              <a:rPr lang="en-GB" sz="1200" dirty="0" smtClean="0">
                <a:solidFill>
                  <a:srgbClr val="FF0000"/>
                </a:solidFill>
              </a:rPr>
              <a:t>[Note: animation shows optimisation, not real time electricity flows.]</a:t>
            </a:r>
          </a:p>
          <a:p>
            <a:pPr>
              <a:buNone/>
            </a:pPr>
            <a:endParaRPr lang="en-GB" sz="1600" dirty="0" smtClean="0"/>
          </a:p>
          <a:p>
            <a:endParaRPr lang="en-GB" sz="1600" dirty="0" smtClean="0"/>
          </a:p>
          <a:p>
            <a:pPr eaLnBrk="1" hangingPunct="1">
              <a:buFontTx/>
              <a:buNone/>
            </a:pPr>
            <a:endParaRPr lang="en-GB" sz="1600" dirty="0" smtClean="0"/>
          </a:p>
        </p:txBody>
      </p:sp>
      <p:sp>
        <p:nvSpPr>
          <p:cNvPr id="26628" name="Slide Number Placeholder 3"/>
          <p:cNvSpPr>
            <a:spLocks noGrp="1"/>
          </p:cNvSpPr>
          <p:nvPr>
            <p:ph type="sldNum" sz="quarter" idx="12"/>
          </p:nvPr>
        </p:nvSpPr>
        <p:spPr bwMode="auto">
          <a:prstGeom prst="rect">
            <a:avLst/>
          </a:prstGeom>
          <a:noFill/>
          <a:ln>
            <a:miter lim="800000"/>
            <a:headEnd/>
            <a:tailEnd/>
          </a:ln>
        </p:spPr>
        <p:txBody>
          <a:bodyPr/>
          <a:lstStyle/>
          <a:p>
            <a:pPr algn="r"/>
            <a:fld id="{0D4A22D2-B0F6-43FE-A8AE-AF409C7177AE}" type="slidenum">
              <a:rPr lang="en-GB"/>
              <a:pPr algn="r"/>
              <a:t>22</a:t>
            </a:fld>
            <a:endParaRPr lang="en-GB"/>
          </a:p>
        </p:txBody>
      </p:sp>
      <p:pic>
        <p:nvPicPr>
          <p:cNvPr id="26629" name="Picture 3" descr="InterEnergy5x"/>
          <p:cNvPicPr>
            <a:picLocks noChangeAspect="1" noChangeArrowheads="1" noCrop="1"/>
          </p:cNvPicPr>
          <p:nvPr/>
        </p:nvPicPr>
        <p:blipFill>
          <a:blip r:embed="rId3" cstate="print"/>
          <a:srcRect/>
          <a:stretch>
            <a:fillRect/>
          </a:stretch>
        </p:blipFill>
        <p:spPr bwMode="auto">
          <a:xfrm>
            <a:off x="3214709" y="1176097"/>
            <a:ext cx="6000761" cy="5824803"/>
          </a:xfrm>
          <a:prstGeom prst="rect">
            <a:avLst/>
          </a:prstGeom>
          <a:noFill/>
          <a:ln w="9525">
            <a:noFill/>
            <a:miter lim="800000"/>
            <a:headEnd/>
            <a:tailEnd/>
          </a:ln>
        </p:spPr>
      </p:pic>
      <p:sp>
        <p:nvSpPr>
          <p:cNvPr id="6" name="Content Placeholder 2"/>
          <p:cNvSpPr txBox="1">
            <a:spLocks/>
          </p:cNvSpPr>
          <p:nvPr/>
        </p:nvSpPr>
        <p:spPr bwMode="auto">
          <a:xfrm>
            <a:off x="357188" y="4000500"/>
            <a:ext cx="3643312" cy="2528888"/>
          </a:xfrm>
          <a:prstGeom prst="rect">
            <a:avLst/>
          </a:prstGeom>
          <a:noFill/>
          <a:ln w="9525">
            <a:noFill/>
            <a:miter lim="800000"/>
            <a:headEnd/>
            <a:tailEnd/>
          </a:ln>
        </p:spPr>
        <p:txBody>
          <a:bodyPr/>
          <a:lstStyle/>
          <a:p>
            <a:pPr marL="342900" indent="-342900">
              <a:spcBef>
                <a:spcPct val="20000"/>
              </a:spcBef>
              <a:buFontTx/>
              <a:buAutoNum type="arabicPeriod" startAt="5"/>
              <a:defRPr/>
            </a:pPr>
            <a:endParaRPr lang="en-GB" sz="1600" kern="0" dirty="0">
              <a:latin typeface="+mn-lt"/>
              <a:cs typeface="+mn-cs"/>
            </a:endParaRPr>
          </a:p>
          <a:p>
            <a:pPr marL="342900" indent="-342900">
              <a:spcBef>
                <a:spcPct val="20000"/>
              </a:spcBef>
              <a:defRPr/>
            </a:pPr>
            <a:endParaRPr lang="en-GB" sz="1600" kern="0" dirty="0">
              <a:latin typeface="+mn-lt"/>
              <a:cs typeface="+mn-cs"/>
            </a:endParaRPr>
          </a:p>
          <a:p>
            <a:pPr marL="342900" indent="-342900">
              <a:spcBef>
                <a:spcPct val="20000"/>
              </a:spcBef>
              <a:defRPr/>
            </a:pPr>
            <a:endParaRPr lang="en-GB" sz="1600" kern="0" dirty="0">
              <a:latin typeface="+mn-lt"/>
              <a:cs typeface="+mn-cs"/>
            </a:endParaRPr>
          </a:p>
        </p:txBody>
      </p:sp>
      <p:sp>
        <p:nvSpPr>
          <p:cNvPr id="7" name="Content Placeholder 2"/>
          <p:cNvSpPr txBox="1">
            <a:spLocks/>
          </p:cNvSpPr>
          <p:nvPr/>
        </p:nvSpPr>
        <p:spPr bwMode="auto">
          <a:xfrm>
            <a:off x="500063" y="2714625"/>
            <a:ext cx="4000500" cy="3457575"/>
          </a:xfrm>
          <a:prstGeom prst="rect">
            <a:avLst/>
          </a:prstGeom>
          <a:noFill/>
          <a:ln w="9525">
            <a:noFill/>
            <a:miter lim="800000"/>
            <a:headEnd/>
            <a:tailEnd/>
          </a:ln>
        </p:spPr>
        <p:txBody>
          <a:bodyPr/>
          <a:lstStyle/>
          <a:p>
            <a:pPr marL="342900" indent="-342900">
              <a:spcBef>
                <a:spcPct val="20000"/>
              </a:spcBef>
              <a:buFontTx/>
              <a:buChar char="•"/>
              <a:defRPr/>
            </a:pPr>
            <a:endParaRPr lang="en-GB" sz="1600" kern="0" dirty="0">
              <a:latin typeface="+mn-lt"/>
              <a:cs typeface="+mn-cs"/>
            </a:endParaRPr>
          </a:p>
          <a:p>
            <a:pPr marL="342900" indent="-342900">
              <a:spcBef>
                <a:spcPct val="20000"/>
              </a:spcBef>
              <a:buFontTx/>
              <a:buChar char="•"/>
              <a:defRPr/>
            </a:pPr>
            <a:endParaRPr lang="en-GB" sz="1600" kern="0" dirty="0">
              <a:latin typeface="+mn-lt"/>
              <a:cs typeface="+mn-cs"/>
            </a:endParaRPr>
          </a:p>
          <a:p>
            <a:pPr marL="342900" indent="-342900">
              <a:spcBef>
                <a:spcPct val="20000"/>
              </a:spcBef>
              <a:buFontTx/>
              <a:buChar char="•"/>
              <a:defRPr/>
            </a:pPr>
            <a:endParaRPr lang="en-GB" sz="1600" kern="0" dirty="0">
              <a:latin typeface="+mn-lt"/>
              <a:cs typeface="+mn-cs"/>
            </a:endParaRPr>
          </a:p>
          <a:p>
            <a:pPr marL="342900" indent="-342900">
              <a:spcBef>
                <a:spcPct val="20000"/>
              </a:spcBef>
              <a:buFontTx/>
              <a:buChar char="•"/>
              <a:defRPr/>
            </a:pPr>
            <a:endParaRPr lang="en-GB" sz="1600" kern="0" dirty="0">
              <a:latin typeface="+mn-lt"/>
              <a:cs typeface="+mn-cs"/>
            </a:endParaRPr>
          </a:p>
          <a:p>
            <a:pPr marL="342900" indent="-342900">
              <a:spcBef>
                <a:spcPct val="20000"/>
              </a:spcBef>
              <a:buFontTx/>
              <a:buChar char="•"/>
              <a:defRPr/>
            </a:pPr>
            <a:endParaRPr lang="en-GB" sz="1600" kern="0" dirty="0">
              <a:latin typeface="+mn-lt"/>
              <a:cs typeface="+mn-cs"/>
            </a:endParaRPr>
          </a:p>
          <a:p>
            <a:pPr marL="342900" indent="-342900">
              <a:spcBef>
                <a:spcPct val="20000"/>
              </a:spcBef>
              <a:buFontTx/>
              <a:buAutoNum type="arabicPeriod" startAt="5"/>
              <a:defRPr/>
            </a:pPr>
            <a:endParaRPr lang="en-GB" sz="1600" kern="0" dirty="0">
              <a:latin typeface="+mn-lt"/>
              <a:cs typeface="+mn-cs"/>
            </a:endParaRPr>
          </a:p>
          <a:p>
            <a:pPr marL="342900" indent="-342900">
              <a:spcBef>
                <a:spcPct val="20000"/>
              </a:spcBef>
              <a:defRPr/>
            </a:pPr>
            <a:endParaRPr lang="en-GB" sz="1600" kern="0" dirty="0">
              <a:latin typeface="+mn-lt"/>
              <a:cs typeface="+mn-cs"/>
            </a:endParaRPr>
          </a:p>
          <a:p>
            <a:pPr marL="342900" indent="-342900">
              <a:spcBef>
                <a:spcPct val="20000"/>
              </a:spcBef>
              <a:defRPr/>
            </a:pPr>
            <a:endParaRPr lang="en-GB" sz="1600" kern="0" dirty="0">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GB" dirty="0" err="1" smtClean="0"/>
              <a:t>SEEScen</a:t>
            </a:r>
            <a:r>
              <a:rPr lang="en-GB" dirty="0" smtClean="0"/>
              <a:t> sample: EU – elsewhere energy trade</a:t>
            </a:r>
            <a:br>
              <a:rPr lang="en-GB" dirty="0" smtClean="0"/>
            </a:br>
            <a:endParaRPr lang="en-GB" dirty="0" smtClean="0"/>
          </a:p>
        </p:txBody>
      </p:sp>
      <p:sp>
        <p:nvSpPr>
          <p:cNvPr id="40964" name="Rectangle 3"/>
          <p:cNvSpPr>
            <a:spLocks noGrp="1" noChangeArrowheads="1"/>
          </p:cNvSpPr>
          <p:nvPr>
            <p:ph idx="1"/>
          </p:nvPr>
        </p:nvSpPr>
        <p:spPr/>
        <p:txBody>
          <a:bodyPr/>
          <a:lstStyle/>
          <a:p>
            <a:pPr>
              <a:buFontTx/>
              <a:buNone/>
            </a:pPr>
            <a:r>
              <a:rPr lang="en-GB" dirty="0" smtClean="0"/>
              <a:t>Renewable electricity reduces finite fuel import and .provides export</a:t>
            </a:r>
            <a:endParaRPr lang="en-US" dirty="0" smtClean="0"/>
          </a:p>
        </p:txBody>
      </p:sp>
      <p:sp>
        <p:nvSpPr>
          <p:cNvPr id="40962" name="Slide Number Placeholder 5"/>
          <p:cNvSpPr>
            <a:spLocks noGrp="1"/>
          </p:cNvSpPr>
          <p:nvPr>
            <p:ph type="sldNum" sz="quarter" idx="12"/>
          </p:nvPr>
        </p:nvSpPr>
        <p:spPr>
          <a:noFill/>
        </p:spPr>
        <p:txBody>
          <a:bodyPr/>
          <a:lstStyle/>
          <a:p>
            <a:fld id="{397BB72F-DA9D-4E89-B0EA-41A7781C3AF7}" type="slidenum">
              <a:rPr lang="en-GB" smtClean="0"/>
              <a:pPr/>
              <a:t>23</a:t>
            </a:fld>
            <a:endParaRPr lang="en-GB" smtClean="0"/>
          </a:p>
        </p:txBody>
      </p:sp>
      <p:pic>
        <p:nvPicPr>
          <p:cNvPr id="40965" name="Picture 7"/>
          <p:cNvPicPr>
            <a:picLocks noChangeAspect="1" noChangeArrowheads="1"/>
          </p:cNvPicPr>
          <p:nvPr/>
        </p:nvPicPr>
        <p:blipFill>
          <a:blip r:embed="rId3" cstate="print"/>
          <a:srcRect/>
          <a:stretch>
            <a:fillRect/>
          </a:stretch>
        </p:blipFill>
        <p:spPr bwMode="auto">
          <a:xfrm>
            <a:off x="1014438" y="1798660"/>
            <a:ext cx="7200900" cy="484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dirty="0" smtClean="0"/>
              <a:t>Implementation : Past, present and future</a:t>
            </a:r>
          </a:p>
        </p:txBody>
      </p:sp>
      <p:sp>
        <p:nvSpPr>
          <p:cNvPr id="91139" name="Content Placeholder 2"/>
          <p:cNvSpPr>
            <a:spLocks noGrp="1"/>
          </p:cNvSpPr>
          <p:nvPr>
            <p:ph idx="1"/>
          </p:nvPr>
        </p:nvSpPr>
        <p:spPr>
          <a:xfrm>
            <a:off x="428596" y="1000108"/>
            <a:ext cx="8572560" cy="4697427"/>
          </a:xfrm>
        </p:spPr>
        <p:txBody>
          <a:bodyPr/>
          <a:lstStyle/>
          <a:p>
            <a:pPr>
              <a:buFontTx/>
              <a:buNone/>
            </a:pPr>
            <a:r>
              <a:rPr lang="en-GB" sz="1600" b="1" dirty="0" smtClean="0"/>
              <a:t>UK</a:t>
            </a:r>
          </a:p>
          <a:p>
            <a:pPr>
              <a:buFontTx/>
              <a:buNone/>
            </a:pPr>
            <a:r>
              <a:rPr lang="en-GB" dirty="0" smtClean="0"/>
              <a:t>1881 	</a:t>
            </a:r>
            <a:r>
              <a:rPr lang="en-GB" dirty="0" err="1" smtClean="0"/>
              <a:t>Godalming</a:t>
            </a:r>
            <a:r>
              <a:rPr lang="en-GB" dirty="0" smtClean="0"/>
              <a:t> public electricity</a:t>
            </a:r>
          </a:p>
          <a:p>
            <a:pPr>
              <a:buFontTx/>
              <a:buNone/>
            </a:pPr>
            <a:r>
              <a:rPr lang="en-GB" dirty="0" smtClean="0"/>
              <a:t>1915 	600 companies, average generator capacity 3.5 MW</a:t>
            </a:r>
          </a:p>
          <a:p>
            <a:pPr>
              <a:buFontTx/>
              <a:buNone/>
            </a:pPr>
            <a:r>
              <a:rPr lang="en-GB" dirty="0" smtClean="0"/>
              <a:t>1926-1938	synchronous AC grid</a:t>
            </a:r>
          </a:p>
          <a:p>
            <a:pPr>
              <a:buFontTx/>
              <a:buNone/>
            </a:pPr>
            <a:r>
              <a:rPr lang="en-GB" dirty="0" smtClean="0"/>
              <a:t>1949-65 	275-400 kV</a:t>
            </a:r>
          </a:p>
          <a:p>
            <a:pPr>
              <a:buFontTx/>
              <a:buNone/>
            </a:pPr>
            <a:endParaRPr lang="en-GB" dirty="0" smtClean="0"/>
          </a:p>
          <a:p>
            <a:pPr>
              <a:buFontTx/>
              <a:buNone/>
            </a:pPr>
            <a:r>
              <a:rPr lang="en-GB" sz="1600" b="1" dirty="0" smtClean="0"/>
              <a:t>Europe</a:t>
            </a:r>
          </a:p>
          <a:p>
            <a:pPr>
              <a:buFontTx/>
              <a:buNone/>
            </a:pPr>
            <a:r>
              <a:rPr lang="en-GB" dirty="0" smtClean="0"/>
              <a:t>1914 	Star of </a:t>
            </a:r>
            <a:r>
              <a:rPr lang="en-GB" dirty="0" err="1" smtClean="0"/>
              <a:t>Laufenburg</a:t>
            </a:r>
            <a:r>
              <a:rPr lang="en-GB" dirty="0" smtClean="0"/>
              <a:t> , Germany-Switzerland</a:t>
            </a:r>
          </a:p>
          <a:p>
            <a:pPr>
              <a:buFontTx/>
              <a:buNone/>
            </a:pPr>
            <a:r>
              <a:rPr lang="en-GB" dirty="0" smtClean="0"/>
              <a:t>1920	Idea of European grid</a:t>
            </a:r>
          </a:p>
          <a:p>
            <a:pPr>
              <a:buFontTx/>
              <a:buNone/>
            </a:pPr>
            <a:r>
              <a:rPr lang="en-GB" dirty="0" smtClean="0"/>
              <a:t>1958	Germany-Switzerland-France</a:t>
            </a:r>
          </a:p>
          <a:p>
            <a:pPr>
              <a:buFontTx/>
              <a:buNone/>
            </a:pPr>
            <a:r>
              <a:rPr lang="en-GB" dirty="0" smtClean="0"/>
              <a:t>2010	34 countries connected</a:t>
            </a:r>
          </a:p>
          <a:p>
            <a:pPr>
              <a:buFontTx/>
              <a:buNone/>
            </a:pPr>
            <a:endParaRPr lang="en-GB" dirty="0" smtClean="0"/>
          </a:p>
          <a:p>
            <a:pPr>
              <a:buFontTx/>
              <a:buNone/>
            </a:pPr>
            <a:r>
              <a:rPr lang="en-GB" sz="1600" b="1" dirty="0" smtClean="0"/>
              <a:t>Asia</a:t>
            </a:r>
          </a:p>
          <a:p>
            <a:pPr>
              <a:buNone/>
            </a:pPr>
            <a:r>
              <a:rPr lang="en-GB" dirty="0" smtClean="0"/>
              <a:t>Unified Power System of Russia (UPS), Integrated Power System (IPS) of 10 Eurasian  (CIS) countries</a:t>
            </a:r>
          </a:p>
          <a:p>
            <a:endParaRPr lang="en-GB" dirty="0" smtClean="0"/>
          </a:p>
          <a:p>
            <a:pPr>
              <a:buNone/>
            </a:pPr>
            <a:r>
              <a:rPr lang="en-GB" sz="1600" b="1" dirty="0" smtClean="0"/>
              <a:t>Europe-Asia</a:t>
            </a:r>
          </a:p>
          <a:p>
            <a:pPr>
              <a:buNone/>
            </a:pPr>
            <a:r>
              <a:rPr lang="en-GB" dirty="0" smtClean="0"/>
              <a:t>IPS/UPS synchronous connected with the Baltic countries; 900 MW HVDC connection to Finland</a:t>
            </a:r>
          </a:p>
          <a:p>
            <a:pPr>
              <a:buNone/>
            </a:pPr>
            <a:r>
              <a:rPr lang="en-GB" dirty="0" smtClean="0"/>
              <a:t>Russia-EU are considering unifying grids to form a single synchronous grid spanning 13 time zones.</a:t>
            </a:r>
          </a:p>
          <a:p>
            <a:pPr>
              <a:buFontTx/>
              <a:buNone/>
            </a:pPr>
            <a:endParaRPr lang="en-GB" b="1" dirty="0" smtClean="0"/>
          </a:p>
          <a:p>
            <a:pPr>
              <a:buFontTx/>
              <a:buNone/>
            </a:pPr>
            <a:r>
              <a:rPr lang="en-GB" sz="1600" b="1" dirty="0" smtClean="0"/>
              <a:t>Europe-Africa</a:t>
            </a:r>
          </a:p>
          <a:p>
            <a:pPr>
              <a:buNone/>
            </a:pPr>
            <a:r>
              <a:rPr lang="en-GB" dirty="0" smtClean="0"/>
              <a:t>Spain - Morocco</a:t>
            </a:r>
            <a:endParaRPr lang="en-GB" b="1" dirty="0" smtClean="0"/>
          </a:p>
        </p:txBody>
      </p:sp>
      <p:sp>
        <p:nvSpPr>
          <p:cNvPr id="91140" name="Slide Number Placeholder 3"/>
          <p:cNvSpPr>
            <a:spLocks noGrp="1"/>
          </p:cNvSpPr>
          <p:nvPr>
            <p:ph type="sldNum" sz="quarter" idx="12"/>
          </p:nvPr>
        </p:nvSpPr>
        <p:spPr>
          <a:noFill/>
        </p:spPr>
        <p:txBody>
          <a:bodyPr/>
          <a:lstStyle/>
          <a:p>
            <a:fld id="{9C53D910-892E-4179-8876-57DC44AEE816}" type="slidenum">
              <a:rPr lang="en-GB" smtClean="0"/>
              <a:pPr/>
              <a:t>24</a:t>
            </a:fld>
            <a:endParaRPr lang="en-GB"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1400" b="1" dirty="0" smtClean="0"/>
              <a:t>IMPLEMENTATION EXAMPLE:</a:t>
            </a:r>
            <a:br>
              <a:rPr lang="en-GB" sz="1400" b="1" dirty="0" smtClean="0"/>
            </a:br>
            <a:r>
              <a:rPr lang="en-GB" sz="1400" b="1" dirty="0" smtClean="0"/>
              <a:t> </a:t>
            </a:r>
            <a:r>
              <a:rPr lang="en-GB" sz="1400" dirty="0" smtClean="0"/>
              <a:t>EU ENERGY SECURITY AND SOLIDARITY ACTION PLAN</a:t>
            </a:r>
            <a:br>
              <a:rPr lang="en-GB" sz="1400" dirty="0" smtClean="0"/>
            </a:br>
            <a:r>
              <a:rPr lang="en-GB" sz="1400" dirty="0" smtClean="0"/>
              <a:t>SECOND STRATEGIC ENERGY REVIEW</a:t>
            </a:r>
            <a:br>
              <a:rPr lang="en-GB" sz="1400" dirty="0" smtClean="0"/>
            </a:br>
            <a:endParaRPr lang="en-GB" sz="1400" dirty="0" smtClean="0"/>
          </a:p>
        </p:txBody>
      </p:sp>
      <p:sp>
        <p:nvSpPr>
          <p:cNvPr id="36867" name="Rectangle 7"/>
          <p:cNvSpPr>
            <a:spLocks noGrp="1" noChangeArrowheads="1"/>
          </p:cNvSpPr>
          <p:nvPr>
            <p:ph idx="1"/>
          </p:nvPr>
        </p:nvSpPr>
        <p:spPr bwMode="auto">
          <a:xfrm>
            <a:off x="500034" y="1214422"/>
            <a:ext cx="8229600" cy="4697427"/>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b="1" dirty="0" smtClean="0">
                <a:solidFill>
                  <a:srgbClr val="00B050"/>
                </a:solidFill>
              </a:rPr>
              <a:t>OBJECTIVES</a:t>
            </a:r>
          </a:p>
          <a:p>
            <a:pPr eaLnBrk="1" hangingPunct="1"/>
            <a:r>
              <a:rPr lang="en-GB" b="1" dirty="0" smtClean="0">
                <a:solidFill>
                  <a:srgbClr val="00B050"/>
                </a:solidFill>
              </a:rPr>
              <a:t>Infrastructure needs </a:t>
            </a:r>
            <a:r>
              <a:rPr lang="en-GB" dirty="0" smtClean="0">
                <a:solidFill>
                  <a:srgbClr val="00B050"/>
                </a:solidFill>
              </a:rPr>
              <a:t>and the diversification of energy supplies</a:t>
            </a:r>
          </a:p>
          <a:p>
            <a:pPr eaLnBrk="1" hangingPunct="1"/>
            <a:r>
              <a:rPr lang="en-GB" dirty="0" smtClean="0">
                <a:solidFill>
                  <a:srgbClr val="00B050"/>
                </a:solidFill>
              </a:rPr>
              <a:t>External energy relations</a:t>
            </a:r>
          </a:p>
          <a:p>
            <a:pPr eaLnBrk="1" hangingPunct="1"/>
            <a:r>
              <a:rPr lang="en-GB" dirty="0" smtClean="0">
                <a:solidFill>
                  <a:srgbClr val="00B050"/>
                </a:solidFill>
              </a:rPr>
              <a:t>Oil and gas stocks and crisis response mechanisms</a:t>
            </a:r>
          </a:p>
          <a:p>
            <a:pPr eaLnBrk="1" hangingPunct="1"/>
            <a:r>
              <a:rPr lang="en-GB" dirty="0" smtClean="0">
                <a:solidFill>
                  <a:srgbClr val="00B050"/>
                </a:solidFill>
              </a:rPr>
              <a:t>Energy efficiency</a:t>
            </a:r>
          </a:p>
          <a:p>
            <a:pPr eaLnBrk="1" hangingPunct="1"/>
            <a:r>
              <a:rPr lang="en-GB" dirty="0" smtClean="0">
                <a:solidFill>
                  <a:srgbClr val="00B050"/>
                </a:solidFill>
              </a:rPr>
              <a:t>Making the best use of the EU’s </a:t>
            </a:r>
            <a:r>
              <a:rPr lang="en-GB" b="1" dirty="0" smtClean="0">
                <a:solidFill>
                  <a:srgbClr val="00B050"/>
                </a:solidFill>
              </a:rPr>
              <a:t>indigenous energy resources</a:t>
            </a:r>
          </a:p>
          <a:p>
            <a:pPr eaLnBrk="1" hangingPunct="1">
              <a:buFontTx/>
              <a:buChar char="-"/>
            </a:pPr>
            <a:endParaRPr lang="en-GB" dirty="0" smtClean="0"/>
          </a:p>
          <a:p>
            <a:pPr eaLnBrk="1" hangingPunct="1">
              <a:buFontTx/>
              <a:buNone/>
            </a:pPr>
            <a:r>
              <a:rPr lang="en-GB" b="1" dirty="0" smtClean="0">
                <a:solidFill>
                  <a:srgbClr val="F63F1A"/>
                </a:solidFill>
              </a:rPr>
              <a:t>TRANSMISSION</a:t>
            </a:r>
            <a:r>
              <a:rPr lang="en-GB" dirty="0" smtClean="0">
                <a:solidFill>
                  <a:srgbClr val="F63F1A"/>
                </a:solidFill>
              </a:rPr>
              <a:t> to include development of:</a:t>
            </a:r>
          </a:p>
          <a:p>
            <a:pPr eaLnBrk="1" hangingPunct="1"/>
            <a:r>
              <a:rPr lang="en-GB" dirty="0" smtClean="0">
                <a:solidFill>
                  <a:srgbClr val="F63F1A"/>
                </a:solidFill>
              </a:rPr>
              <a:t>a Baltic interconnection plan</a:t>
            </a:r>
          </a:p>
          <a:p>
            <a:pPr eaLnBrk="1" hangingPunct="1"/>
            <a:r>
              <a:rPr lang="en-GB" dirty="0" smtClean="0">
                <a:solidFill>
                  <a:srgbClr val="F63F1A"/>
                </a:solidFill>
              </a:rPr>
              <a:t>Electricity and gas interconnections within Central and South-East Europe, supporting the national energy regulators and Transmission System Operators;</a:t>
            </a:r>
          </a:p>
          <a:p>
            <a:pPr eaLnBrk="1" hangingPunct="1"/>
            <a:r>
              <a:rPr lang="en-GB" dirty="0" smtClean="0">
                <a:solidFill>
                  <a:srgbClr val="F63F1A"/>
                </a:solidFill>
              </a:rPr>
              <a:t>a blueprint for a North Sea grid, interconnecting national electricity grids and plugging in planned offshore wind projects.</a:t>
            </a:r>
          </a:p>
          <a:p>
            <a:pPr eaLnBrk="1" hangingPunct="1"/>
            <a:endParaRPr lang="en-GB" dirty="0" smtClean="0"/>
          </a:p>
          <a:p>
            <a:pPr eaLnBrk="1" hangingPunct="1">
              <a:buFontTx/>
              <a:buNone/>
            </a:pPr>
            <a:r>
              <a:rPr lang="en-GB" b="1" dirty="0" smtClean="0">
                <a:solidFill>
                  <a:srgbClr val="0066FF"/>
                </a:solidFill>
              </a:rPr>
              <a:t>INSTRUMENT</a:t>
            </a:r>
          </a:p>
          <a:p>
            <a:pPr eaLnBrk="1" hangingPunct="1">
              <a:buFontTx/>
              <a:buNone/>
            </a:pPr>
            <a:r>
              <a:rPr lang="en-GB" b="1" dirty="0" smtClean="0">
                <a:solidFill>
                  <a:srgbClr val="0066FF"/>
                </a:solidFill>
              </a:rPr>
              <a:t>EU Energy Security and Infrastructure Instrument </a:t>
            </a:r>
            <a:r>
              <a:rPr lang="en-GB" dirty="0" smtClean="0">
                <a:solidFill>
                  <a:srgbClr val="0066FF"/>
                </a:solidFill>
              </a:rPr>
              <a:t>to replace </a:t>
            </a:r>
            <a:r>
              <a:rPr lang="en-GB" b="1" dirty="0" smtClean="0">
                <a:solidFill>
                  <a:srgbClr val="0066FF"/>
                </a:solidFill>
              </a:rPr>
              <a:t>Trans-European Energy Networks</a:t>
            </a:r>
            <a:r>
              <a:rPr lang="en-GB" dirty="0" smtClean="0">
                <a:solidFill>
                  <a:srgbClr val="0066FF"/>
                </a:solidFill>
              </a:rPr>
              <a:t> (TEN-E) </a:t>
            </a:r>
          </a:p>
          <a:p>
            <a:pPr eaLnBrk="1" hangingPunct="1"/>
            <a:r>
              <a:rPr lang="en-GB" dirty="0" smtClean="0">
                <a:solidFill>
                  <a:srgbClr val="0066FF"/>
                </a:solidFill>
              </a:rPr>
              <a:t>to ensure the effective use and evolution of the EU's external policy and financial instruments to contribute to achieving these objectives</a:t>
            </a:r>
          </a:p>
          <a:p>
            <a:pPr>
              <a:buNone/>
            </a:pPr>
            <a:endParaRPr lang="en-GB" dirty="0" smtClean="0">
              <a:hlinkClick r:id="rId3"/>
            </a:endParaRPr>
          </a:p>
          <a:p>
            <a:pPr>
              <a:buNone/>
            </a:pPr>
            <a:r>
              <a:rPr lang="en-GB" dirty="0" smtClean="0">
                <a:hlinkClick r:id="rId3"/>
              </a:rPr>
              <a:t>http://ec.europa.eu/energy/strategies/2008/2008_11_ser2_en.htm</a:t>
            </a:r>
            <a:r>
              <a:rPr lang="en-GB" dirty="0" smtClean="0"/>
              <a:t> </a:t>
            </a:r>
            <a:br>
              <a:rPr lang="en-GB" dirty="0" smtClean="0"/>
            </a:br>
            <a:endParaRPr lang="en-GB" dirty="0" smtClean="0">
              <a:solidFill>
                <a:srgbClr val="0066FF"/>
              </a:solidFill>
            </a:endParaRPr>
          </a:p>
          <a:p>
            <a:pPr eaLnBrk="1" hangingPunct="1"/>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1: EXAMPLES </a:t>
            </a:r>
            <a:r>
              <a:rPr lang="en-GB" sz="1400" dirty="0" smtClean="0"/>
              <a:t>OF EUROPEAN SUPERGRID IMPLEMENTATION POLICY</a:t>
            </a:r>
          </a:p>
        </p:txBody>
      </p:sp>
      <p:sp>
        <p:nvSpPr>
          <p:cNvPr id="36867" name="Rectangle 7"/>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200" b="1" dirty="0" smtClean="0"/>
              <a:t>EUROPEAN COMMISSION</a:t>
            </a:r>
          </a:p>
          <a:p>
            <a:pPr>
              <a:buNone/>
            </a:pPr>
            <a:endParaRPr lang="en-GB" sz="1200" b="1" dirty="0" smtClean="0"/>
          </a:p>
          <a:p>
            <a:pPr>
              <a:buNone/>
            </a:pPr>
            <a:r>
              <a:rPr lang="en-GB" sz="1200" dirty="0" smtClean="0"/>
              <a:t>GREEN PAPER: TOWARDS A SECURE, SUSTAINABLE AND COMPETITIVE EUROPEAN ENERGY NETWORK. {SEC(2008)2869} </a:t>
            </a:r>
          </a:p>
          <a:p>
            <a:pPr>
              <a:buNone/>
            </a:pPr>
            <a:r>
              <a:rPr lang="en-GB" sz="1200" dirty="0" smtClean="0">
                <a:hlinkClick r:id="rId3"/>
              </a:rPr>
              <a:t>http://eur-lex.europa.eu/LexUriServ/LexUriServ.do?uri=COM:2008:0782:FIN:EN:DOC</a:t>
            </a:r>
            <a:r>
              <a:rPr lang="en-GB" sz="1200" dirty="0" smtClean="0"/>
              <a:t> </a:t>
            </a:r>
          </a:p>
          <a:p>
            <a:pPr>
              <a:lnSpc>
                <a:spcPct val="90000"/>
              </a:lnSpc>
              <a:buNone/>
            </a:pPr>
            <a:endParaRPr lang="en-GB" sz="1200" dirty="0" smtClean="0">
              <a:hlinkClick r:id="rId4"/>
            </a:endParaRPr>
          </a:p>
          <a:p>
            <a:pPr>
              <a:lnSpc>
                <a:spcPct val="90000"/>
              </a:lnSpc>
              <a:buNone/>
            </a:pPr>
            <a:r>
              <a:rPr lang="en-GB" sz="1200" dirty="0" smtClean="0"/>
              <a:t>ON THE IMPLEMENTATION OF THE TRANS-EUROPEAN ENERGY NETWORKS PROGRAMME IN THE PERIOD 2002-2006. </a:t>
            </a:r>
            <a:r>
              <a:rPr lang="en-GB" sz="1200" dirty="0" smtClean="0">
                <a:hlinkClick r:id="rId4"/>
              </a:rPr>
              <a:t>http://ec.europa.eu/energy/strategies/2008/doc/2008_11_ser2/ten_e_report_implementation_annexe.pdf</a:t>
            </a:r>
            <a:endParaRPr lang="en-GB" sz="1200" dirty="0" smtClean="0"/>
          </a:p>
          <a:p>
            <a:pPr>
              <a:lnSpc>
                <a:spcPct val="90000"/>
              </a:lnSpc>
              <a:buNone/>
            </a:pPr>
            <a:endParaRPr lang="en-GB" sz="1200" dirty="0" smtClean="0"/>
          </a:p>
          <a:p>
            <a:pPr>
              <a:lnSpc>
                <a:spcPct val="90000"/>
              </a:lnSpc>
              <a:buNone/>
            </a:pPr>
            <a:r>
              <a:rPr lang="en-GB" sz="1200" dirty="0" smtClean="0"/>
              <a:t>Brussels, 13.11.2008 COM(2008) 768 final. COMMUNICATION FROM THE COMMISSION TO THE EUROPEAN PARLIAMENT, THE COUNCIL, THE EUROPEAN ECONOMIC AND SOCIAL COMMITTEE AND THE COMMITTEE OF THE REGIONS. Offshore Wind Energy: Action needed to deliver on the Energy Policy Objectives for 2020 and beyond</a:t>
            </a:r>
          </a:p>
          <a:p>
            <a:pPr>
              <a:lnSpc>
                <a:spcPct val="90000"/>
              </a:lnSpc>
              <a:buNone/>
            </a:pPr>
            <a:endParaRPr lang="en-GB" sz="1200" dirty="0" smtClean="0"/>
          </a:p>
          <a:p>
            <a:pPr>
              <a:lnSpc>
                <a:spcPct val="90000"/>
              </a:lnSpc>
              <a:buNone/>
            </a:pPr>
            <a:r>
              <a:rPr lang="en-GB" sz="1200" dirty="0" smtClean="0"/>
              <a:t>COMMUNICATION FROM THE COMMISSION TO THE EUROPEAN PARLIAMENT, THE COUNCIL, THE EUROPEAN ECONOMIC AND SOCIAL COMMITTEE AND THE COMMITTEE OF THE REGIONS Second Strategic Energy Review. AN EU ENERGY SECURITY AND SOLIDARITY ACTION PLAN. {SEC(2008) 2870} {SEC(2008) 2871} {SEC(2008) 2872}</a:t>
            </a:r>
          </a:p>
          <a:p>
            <a:pPr>
              <a:lnSpc>
                <a:spcPct val="90000"/>
              </a:lnSpc>
              <a:buNone/>
            </a:pPr>
            <a:r>
              <a:rPr lang="en-GB" sz="1200" dirty="0" smtClean="0">
                <a:hlinkClick r:id="rId5"/>
              </a:rPr>
              <a:t>http://eur-lex.europa.eu/LexUriServ/LexUriServ.do?uri=COM:2008:0781:FIN:EN:DOC</a:t>
            </a:r>
            <a:r>
              <a:rPr lang="en-GB" sz="1200" dirty="0" smtClean="0"/>
              <a:t> </a:t>
            </a:r>
          </a:p>
          <a:p>
            <a:pPr>
              <a:lnSpc>
                <a:spcPct val="90000"/>
              </a:lnSpc>
              <a:buNone/>
            </a:pPr>
            <a:endParaRPr lang="en-GB" sz="1200" dirty="0" smtClean="0"/>
          </a:p>
          <a:p>
            <a:pPr>
              <a:lnSpc>
                <a:spcPct val="90000"/>
              </a:lnSpc>
              <a:buNone/>
            </a:pPr>
            <a:r>
              <a:rPr lang="en-GB" sz="1200" dirty="0" smtClean="0"/>
              <a:t>IP/08/1696. Brussels, 13 November 2008. Securing your energy future: Commission presents energy security, solidarity and efficiency proposals</a:t>
            </a:r>
          </a:p>
          <a:p>
            <a:pPr>
              <a:lnSpc>
                <a:spcPct val="90000"/>
              </a:lnSpc>
              <a:buNone/>
            </a:pPr>
            <a:r>
              <a:rPr lang="en-GB" sz="1200" dirty="0" smtClean="0">
                <a:hlinkClick r:id="rId6"/>
              </a:rPr>
              <a:t>http://europa.eu/rapid/pressReleasesAction.do?reference=IP/08/1696&amp;format=DOC&amp;aged=0&amp;language=EN&amp;guiLanguage=en</a:t>
            </a:r>
            <a:r>
              <a:rPr lang="en-GB" sz="1200" dirty="0" smtClean="0"/>
              <a:t> </a:t>
            </a:r>
          </a:p>
          <a:p>
            <a:pPr>
              <a:lnSpc>
                <a:spcPct val="90000"/>
              </a:lnSpc>
              <a:buNone/>
            </a:pPr>
            <a:endParaRPr lang="en-GB" sz="1200" dirty="0" smtClean="0"/>
          </a:p>
          <a:p>
            <a:pPr>
              <a:lnSpc>
                <a:spcPct val="90000"/>
              </a:lnSpc>
              <a:buNone/>
            </a:pPr>
            <a:endParaRPr lang="en-GB" sz="1200"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EXAMPLES OF EUROPEAN SUPERGRID IMPLEMENTATION POLICY</a:t>
            </a:r>
            <a:endParaRPr lang="en-GB" dirty="0"/>
          </a:p>
        </p:txBody>
      </p:sp>
      <p:sp>
        <p:nvSpPr>
          <p:cNvPr id="3" name="Content Placeholder 2"/>
          <p:cNvSpPr>
            <a:spLocks noGrp="1"/>
          </p:cNvSpPr>
          <p:nvPr>
            <p:ph idx="1"/>
          </p:nvPr>
        </p:nvSpPr>
        <p:spPr/>
        <p:txBody>
          <a:bodyPr/>
          <a:lstStyle/>
          <a:p>
            <a:pPr>
              <a:buFontTx/>
              <a:buNone/>
            </a:pPr>
            <a:endParaRPr lang="en-GB" dirty="0" smtClean="0"/>
          </a:p>
          <a:p>
            <a:pPr>
              <a:buNone/>
            </a:pPr>
            <a:r>
              <a:rPr lang="en-GB" b="1" dirty="0" smtClean="0"/>
              <a:t>GOVERNMENT</a:t>
            </a:r>
          </a:p>
          <a:p>
            <a:pPr>
              <a:buNone/>
            </a:pPr>
            <a:r>
              <a:rPr lang="en-GB" dirty="0" smtClean="0">
                <a:hlinkClick r:id="rId2"/>
              </a:rPr>
              <a:t>N </a:t>
            </a:r>
            <a:r>
              <a:rPr lang="en-GB" dirty="0" err="1" smtClean="0">
                <a:hlinkClick r:id="rId2"/>
              </a:rPr>
              <a:t>orth</a:t>
            </a:r>
            <a:r>
              <a:rPr lang="en-GB" dirty="0" smtClean="0">
                <a:hlinkClick r:id="rId2"/>
              </a:rPr>
              <a:t> Seas Countries Offshore Grid Initiative</a:t>
            </a:r>
            <a:r>
              <a:rPr lang="en-GB" dirty="0" smtClean="0"/>
              <a:t> (NSCOGI). 9 governments: Germany, France, Belgium, the Netherlands, Luxembourg, Denmark, Sweden and Ireland and the UK</a:t>
            </a:r>
          </a:p>
          <a:p>
            <a:pPr>
              <a:buNone/>
            </a:pPr>
            <a:endParaRPr lang="en-GB" b="1" dirty="0" smtClean="0"/>
          </a:p>
          <a:p>
            <a:pPr>
              <a:buNone/>
            </a:pPr>
            <a:endParaRPr lang="en-GB" b="1" dirty="0" smtClean="0"/>
          </a:p>
          <a:p>
            <a:pPr>
              <a:buNone/>
            </a:pPr>
            <a:r>
              <a:rPr lang="en-GB" b="1" dirty="0" smtClean="0"/>
              <a:t>OTHER</a:t>
            </a:r>
          </a:p>
          <a:p>
            <a:pPr>
              <a:buNone/>
            </a:pPr>
            <a:r>
              <a:rPr lang="en-GB" dirty="0" smtClean="0">
                <a:hlinkClick r:id="rId3"/>
              </a:rPr>
              <a:t>Friends of the </a:t>
            </a:r>
            <a:r>
              <a:rPr lang="en-GB" dirty="0" err="1" smtClean="0">
                <a:hlinkClick r:id="rId3"/>
              </a:rPr>
              <a:t>Supergrid</a:t>
            </a:r>
            <a:r>
              <a:rPr lang="en-GB" dirty="0" smtClean="0"/>
              <a:t> (FOSG) includes 10 companies</a:t>
            </a:r>
          </a:p>
          <a:p>
            <a:pPr>
              <a:buNone/>
            </a:pPr>
            <a:endParaRPr lang="en-GB" dirty="0" smtClean="0"/>
          </a:p>
          <a:p>
            <a:pPr>
              <a:buNone/>
            </a:pPr>
            <a:r>
              <a:rPr lang="en-GB" dirty="0" err="1" smtClean="0"/>
              <a:t>Windspeed</a:t>
            </a:r>
            <a:r>
              <a:rPr lang="en-GB" dirty="0" smtClean="0"/>
              <a:t> </a:t>
            </a:r>
            <a:r>
              <a:rPr lang="en-GB" dirty="0" smtClean="0">
                <a:hlinkClick r:id="rId4"/>
              </a:rPr>
              <a:t>http://www.windspeed.eu/</a:t>
            </a:r>
            <a:endParaRPr lang="en-GB" dirty="0" smtClean="0"/>
          </a:p>
          <a:p>
            <a:pPr>
              <a:buNone/>
            </a:pPr>
            <a:endParaRPr lang="en-GB" dirty="0" smtClean="0"/>
          </a:p>
          <a:p>
            <a:pPr>
              <a:buNone/>
            </a:pPr>
            <a:r>
              <a:rPr lang="en-GB" dirty="0" smtClean="0"/>
              <a:t>Realise Grid: </a:t>
            </a:r>
            <a:r>
              <a:rPr lang="en-GB" dirty="0" smtClean="0">
                <a:hlinkClick r:id="rId5"/>
              </a:rPr>
              <a:t>http://realisegrid.erse-web.it/</a:t>
            </a:r>
            <a:r>
              <a:rPr lang="en-GB" dirty="0" smtClean="0"/>
              <a:t> </a:t>
            </a:r>
          </a:p>
          <a:p>
            <a:pPr>
              <a:buNone/>
            </a:pPr>
            <a:endParaRPr lang="en-GB" dirty="0" smtClean="0"/>
          </a:p>
          <a:p>
            <a:pPr>
              <a:buNone/>
            </a:pPr>
            <a:endParaRPr lang="en-GB" dirty="0" smtClean="0"/>
          </a:p>
        </p:txBody>
      </p:sp>
      <p:sp>
        <p:nvSpPr>
          <p:cNvPr id="4" name="Slide Number Placeholder 3"/>
          <p:cNvSpPr>
            <a:spLocks noGrp="1"/>
          </p:cNvSpPr>
          <p:nvPr>
            <p:ph type="sldNum" sz="quarter" idx="12"/>
          </p:nvPr>
        </p:nvSpPr>
        <p:spPr/>
        <p:txBody>
          <a:bodyPr/>
          <a:lstStyle/>
          <a:p>
            <a:fld id="{70E2A97C-DA7A-459D-BEB2-C467076B0435}" type="slidenum">
              <a:rPr lang="en-GB" smtClean="0"/>
              <a:pPr/>
              <a:t>27</a:t>
            </a:fld>
            <a:endParaRPr lang="en-GB"/>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dirty="0" smtClean="0"/>
              <a:t>CONCLUDING REMARKS</a:t>
            </a:r>
          </a:p>
        </p:txBody>
      </p:sp>
      <p:sp>
        <p:nvSpPr>
          <p:cNvPr id="91139" name="Content Placeholder 2"/>
          <p:cNvSpPr>
            <a:spLocks noGrp="1"/>
          </p:cNvSpPr>
          <p:nvPr>
            <p:ph idx="1"/>
          </p:nvPr>
        </p:nvSpPr>
        <p:spPr/>
        <p:txBody>
          <a:bodyPr/>
          <a:lstStyle/>
          <a:p>
            <a:r>
              <a:rPr lang="en-GB" sz="1600" dirty="0" smtClean="0"/>
              <a:t>International renewable electricity not essential, but </a:t>
            </a:r>
            <a:r>
              <a:rPr lang="en-GB" sz="1600" dirty="0" smtClean="0">
                <a:solidFill>
                  <a:srgbClr val="FF0000"/>
                </a:solidFill>
              </a:rPr>
              <a:t>least cost </a:t>
            </a:r>
            <a:r>
              <a:rPr lang="en-GB" sz="1600" dirty="0" smtClean="0"/>
              <a:t>and </a:t>
            </a:r>
            <a:r>
              <a:rPr lang="en-GB" sz="1600" dirty="0" smtClean="0">
                <a:solidFill>
                  <a:srgbClr val="FF0000"/>
                </a:solidFill>
              </a:rPr>
              <a:t>most secure</a:t>
            </a:r>
          </a:p>
          <a:p>
            <a:endParaRPr lang="en-GB" sz="1600" dirty="0" smtClean="0"/>
          </a:p>
          <a:p>
            <a:r>
              <a:rPr lang="en-GB" sz="1600" dirty="0" smtClean="0">
                <a:solidFill>
                  <a:srgbClr val="FF0000"/>
                </a:solidFill>
              </a:rPr>
              <a:t>Merely the next step </a:t>
            </a:r>
            <a:r>
              <a:rPr lang="en-GB" sz="1600" dirty="0" smtClean="0"/>
              <a:t>from past to future</a:t>
            </a:r>
          </a:p>
          <a:p>
            <a:endParaRPr lang="en-GB" sz="1600" dirty="0" smtClean="0"/>
          </a:p>
          <a:p>
            <a:r>
              <a:rPr lang="en-GB" sz="1600" dirty="0" smtClean="0">
                <a:solidFill>
                  <a:srgbClr val="FF0000"/>
                </a:solidFill>
              </a:rPr>
              <a:t>Not a technological </a:t>
            </a:r>
            <a:r>
              <a:rPr lang="en-GB" sz="1600" dirty="0" smtClean="0"/>
              <a:t>problem</a:t>
            </a:r>
          </a:p>
          <a:p>
            <a:endParaRPr lang="en-GB" sz="1600" dirty="0" smtClean="0"/>
          </a:p>
          <a:p>
            <a:r>
              <a:rPr lang="en-GB" sz="1600" dirty="0" smtClean="0">
                <a:solidFill>
                  <a:srgbClr val="FF0000"/>
                </a:solidFill>
              </a:rPr>
              <a:t>Analytical problem </a:t>
            </a:r>
            <a:r>
              <a:rPr lang="en-GB" sz="1600" dirty="0" smtClean="0"/>
              <a:t>– cost minimisation with demand, </a:t>
            </a:r>
            <a:r>
              <a:rPr lang="en-GB" sz="1600" dirty="0" err="1" smtClean="0"/>
              <a:t>renewables</a:t>
            </a:r>
            <a:r>
              <a:rPr lang="en-GB" sz="1600" dirty="0" smtClean="0"/>
              <a:t>, storage, back-up and transmission</a:t>
            </a:r>
          </a:p>
          <a:p>
            <a:endParaRPr lang="en-GB" sz="1600" dirty="0" smtClean="0"/>
          </a:p>
          <a:p>
            <a:r>
              <a:rPr lang="en-GB" sz="1600" dirty="0" smtClean="0">
                <a:solidFill>
                  <a:srgbClr val="FF0000"/>
                </a:solidFill>
              </a:rPr>
              <a:t>How to achieve optimal low risk development</a:t>
            </a:r>
            <a:r>
              <a:rPr lang="en-GB" sz="1600" dirty="0" smtClean="0"/>
              <a:t> through investment and operation? </a:t>
            </a:r>
          </a:p>
          <a:p>
            <a:pPr lvl="1"/>
            <a:r>
              <a:rPr lang="en-GB" sz="1600" dirty="0" smtClean="0"/>
              <a:t>Political arrangements</a:t>
            </a:r>
          </a:p>
          <a:p>
            <a:pPr lvl="1"/>
            <a:r>
              <a:rPr lang="en-GB" sz="1600" dirty="0" smtClean="0"/>
              <a:t>Public planning and market mechanisms</a:t>
            </a:r>
          </a:p>
          <a:p>
            <a:endParaRPr lang="en-GB" sz="1600" dirty="0" smtClean="0"/>
          </a:p>
          <a:p>
            <a:endParaRPr lang="en-GB" sz="1600" dirty="0" smtClean="0"/>
          </a:p>
          <a:p>
            <a:pPr>
              <a:buFontTx/>
              <a:buNone/>
            </a:pPr>
            <a:r>
              <a:rPr lang="en-GB" sz="1600" dirty="0" smtClean="0"/>
              <a:t>Let us be ambitious....</a:t>
            </a:r>
          </a:p>
          <a:p>
            <a:pPr>
              <a:buFontTx/>
              <a:buNone/>
            </a:pPr>
            <a:endParaRPr lang="en-GB" sz="1600" dirty="0" smtClean="0"/>
          </a:p>
          <a:p>
            <a:pPr>
              <a:buFontTx/>
              <a:buNone/>
            </a:pPr>
            <a:endParaRPr lang="en-GB" sz="1600" dirty="0" smtClean="0"/>
          </a:p>
          <a:p>
            <a:pPr>
              <a:buFontTx/>
              <a:buNone/>
            </a:pPr>
            <a:endParaRPr lang="en-GB" sz="1600" dirty="0" smtClean="0"/>
          </a:p>
          <a:p>
            <a:pPr>
              <a:buFontTx/>
              <a:buNone/>
            </a:pPr>
            <a:endParaRPr lang="en-GB" sz="1600" dirty="0" smtClean="0"/>
          </a:p>
          <a:p>
            <a:pPr>
              <a:buFontTx/>
              <a:buNone/>
            </a:pPr>
            <a:endParaRPr lang="en-GB" sz="1600" dirty="0" smtClean="0"/>
          </a:p>
          <a:p>
            <a:pPr>
              <a:buFontTx/>
              <a:buNone/>
            </a:pPr>
            <a:endParaRPr lang="en-GB" sz="1600" dirty="0" smtClean="0"/>
          </a:p>
          <a:p>
            <a:pPr>
              <a:buFontTx/>
              <a:buNone/>
            </a:pPr>
            <a:endParaRPr lang="en-GB" sz="1600" dirty="0" smtClean="0"/>
          </a:p>
          <a:p>
            <a:pPr>
              <a:buFontTx/>
              <a:buNone/>
            </a:pPr>
            <a:endParaRPr lang="en-GB" sz="1600" dirty="0" smtClean="0"/>
          </a:p>
        </p:txBody>
      </p:sp>
      <p:sp>
        <p:nvSpPr>
          <p:cNvPr id="91140" name="Slide Number Placeholder 3"/>
          <p:cNvSpPr>
            <a:spLocks noGrp="1"/>
          </p:cNvSpPr>
          <p:nvPr>
            <p:ph type="sldNum" sz="quarter" idx="12"/>
          </p:nvPr>
        </p:nvSpPr>
        <p:spPr>
          <a:noFill/>
        </p:spPr>
        <p:txBody>
          <a:bodyPr/>
          <a:lstStyle/>
          <a:p>
            <a:fld id="{9C53D910-892E-4179-8876-57DC44AEE816}" type="slidenum">
              <a:rPr lang="en-GB" smtClean="0"/>
              <a:pPr/>
              <a:t>28</a:t>
            </a:fld>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GB" smtClean="0"/>
              <a:t>World</a:t>
            </a:r>
          </a:p>
        </p:txBody>
      </p:sp>
      <p:sp>
        <p:nvSpPr>
          <p:cNvPr id="84996" name="Rectangle 3"/>
          <p:cNvSpPr>
            <a:spLocks noGrp="1" noChangeArrowheads="1"/>
          </p:cNvSpPr>
          <p:nvPr>
            <p:ph idx="1"/>
          </p:nvPr>
        </p:nvSpPr>
        <p:spPr>
          <a:xfrm>
            <a:off x="428596" y="1000108"/>
            <a:ext cx="8229600" cy="4697427"/>
          </a:xfrm>
        </p:spPr>
        <p:txBody>
          <a:bodyPr/>
          <a:lstStyle/>
          <a:p>
            <a:pPr>
              <a:buFontTx/>
              <a:buNone/>
            </a:pPr>
            <a:r>
              <a:rPr lang="en-GB" sz="1200" dirty="0" smtClean="0"/>
              <a:t>There are global patterns in demands and renewable supplies:</a:t>
            </a:r>
          </a:p>
          <a:p>
            <a:r>
              <a:rPr lang="en-GB" sz="1200" dirty="0" smtClean="0"/>
              <a:t>Regular diurnal and seasonal variations in demands, some climate dependent</a:t>
            </a:r>
          </a:p>
          <a:p>
            <a:r>
              <a:rPr lang="en-GB" sz="1200" dirty="0" smtClean="0"/>
              <a:t>Regular diurnal and seasonal incomes of solar energy</a:t>
            </a:r>
          </a:p>
          <a:p>
            <a:r>
              <a:rPr lang="en-GB" sz="1200" dirty="0" smtClean="0"/>
              <a:t>Predictable tidal energy income</a:t>
            </a:r>
          </a:p>
          <a:p>
            <a:endParaRPr lang="en-GB" sz="1200" dirty="0" smtClean="0"/>
          </a:p>
        </p:txBody>
      </p:sp>
      <p:sp>
        <p:nvSpPr>
          <p:cNvPr id="84994" name="Slide Number Placeholder 3"/>
          <p:cNvSpPr>
            <a:spLocks noGrp="1"/>
          </p:cNvSpPr>
          <p:nvPr>
            <p:ph type="sldNum" sz="quarter" idx="12"/>
          </p:nvPr>
        </p:nvSpPr>
        <p:spPr bwMode="auto">
          <a:prstGeom prst="rect">
            <a:avLst/>
          </a:prstGeom>
          <a:noFill/>
          <a:ln>
            <a:miter lim="800000"/>
            <a:headEnd/>
            <a:tailEnd/>
          </a:ln>
        </p:spPr>
        <p:txBody>
          <a:bodyPr/>
          <a:lstStyle/>
          <a:p>
            <a:pPr algn="r"/>
            <a:fld id="{75D3AD85-33D2-437F-8789-1592CE9B99B2}" type="slidenum">
              <a:rPr lang="en-GB"/>
              <a:pPr algn="r"/>
              <a:t>29</a:t>
            </a:fld>
            <a:endParaRPr lang="en-GB"/>
          </a:p>
        </p:txBody>
      </p:sp>
      <p:pic>
        <p:nvPicPr>
          <p:cNvPr id="84997" name="Picture 5" descr="WorldEne"/>
          <p:cNvPicPr>
            <a:picLocks noChangeAspect="1" noChangeArrowheads="1"/>
          </p:cNvPicPr>
          <p:nvPr/>
        </p:nvPicPr>
        <p:blipFill>
          <a:blip r:embed="rId3" cstate="print">
            <a:lum bright="38000" contrast="60000"/>
          </a:blip>
          <a:srcRect/>
          <a:stretch>
            <a:fillRect/>
          </a:stretch>
        </p:blipFill>
        <p:spPr bwMode="auto">
          <a:xfrm>
            <a:off x="496513" y="1989138"/>
            <a:ext cx="8201897" cy="4654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EEScen sample EU25 CO2  variant scenarios">
    <p:spTree>
      <p:nvGrpSpPr>
        <p:cNvPr id="1" name=""/>
        <p:cNvGrpSpPr/>
        <p:nvPr/>
      </p:nvGrpSpPr>
      <p:grpSpPr>
        <a:xfrm>
          <a:off x="0" y="0"/>
          <a:ext cx="0" cy="0"/>
          <a:chOff x="0" y="0"/>
          <a:chExt cx="0" cy="0"/>
        </a:xfrm>
      </p:grpSpPr>
      <p:sp>
        <p:nvSpPr>
          <p:cNvPr id="28674" name="Slide Number Placeholder 5"/>
          <p:cNvSpPr>
            <a:spLocks noGrp="1"/>
          </p:cNvSpPr>
          <p:nvPr>
            <p:ph type="sldNum" sz="quarter" idx="11"/>
          </p:nvPr>
        </p:nvSpPr>
        <p:spPr>
          <a:xfrm>
            <a:off x="6553200" y="6245225"/>
            <a:ext cx="2133600" cy="476250"/>
          </a:xfrm>
          <a:noFill/>
        </p:spPr>
        <p:txBody>
          <a:bodyPr/>
          <a:lstStyle/>
          <a:p>
            <a:fld id="{EA46A651-689C-4BE0-B707-7CF63E208A90}" type="slidenum">
              <a:rPr lang="en-GB"/>
              <a:pPr/>
              <a:t>3</a:t>
            </a:fld>
            <a:endParaRPr lang="en-GB"/>
          </a:p>
        </p:txBody>
      </p:sp>
      <p:sp>
        <p:nvSpPr>
          <p:cNvPr id="28675" name="Rectangle 2"/>
          <p:cNvSpPr>
            <a:spLocks noGrp="1" noChangeArrowheads="1"/>
          </p:cNvSpPr>
          <p:nvPr>
            <p:ph type="title"/>
          </p:nvPr>
        </p:nvSpPr>
        <p:spPr>
          <a:xfrm>
            <a:off x="395288" y="620713"/>
            <a:ext cx="8229600" cy="720725"/>
          </a:xfrm>
        </p:spPr>
        <p:txBody>
          <a:bodyPr/>
          <a:lstStyle/>
          <a:p>
            <a:pPr eaLnBrk="1" hangingPunct="1"/>
            <a:r>
              <a:rPr lang="en-GB" smtClean="0"/>
              <a:t>SEEScen sample: EU25 CO2 : variant scenarios</a:t>
            </a:r>
            <a:br>
              <a:rPr lang="en-GB" smtClean="0"/>
            </a:br>
            <a:r>
              <a:rPr lang="en-GB" smtClean="0"/>
              <a:t>Over 2005-2050, </a:t>
            </a:r>
            <a:r>
              <a:rPr lang="en-GB" sz="1200" smtClean="0">
                <a:solidFill>
                  <a:srgbClr val="FF0000"/>
                </a:solidFill>
              </a:rPr>
              <a:t>behavioural change reduces integrated CO2 by 33% more than technology, and faster</a:t>
            </a:r>
          </a:p>
        </p:txBody>
      </p:sp>
      <p:pic>
        <p:nvPicPr>
          <p:cNvPr id="28676" name="Picture 5"/>
          <p:cNvPicPr>
            <a:picLocks noChangeAspect="1" noChangeArrowheads="1"/>
          </p:cNvPicPr>
          <p:nvPr/>
        </p:nvPicPr>
        <p:blipFill>
          <a:blip r:embed="rId3" cstate="print"/>
          <a:srcRect/>
          <a:stretch>
            <a:fillRect/>
          </a:stretch>
        </p:blipFill>
        <p:spPr bwMode="auto">
          <a:xfrm>
            <a:off x="611188" y="1341438"/>
            <a:ext cx="3787775" cy="2689225"/>
          </a:xfrm>
          <a:prstGeom prst="rect">
            <a:avLst/>
          </a:prstGeom>
          <a:noFill/>
          <a:ln w="9525" algn="ctr">
            <a:noFill/>
            <a:miter lim="800000"/>
            <a:headEnd/>
            <a:tailEnd/>
          </a:ln>
        </p:spPr>
      </p:pic>
      <p:sp>
        <p:nvSpPr>
          <p:cNvPr id="28677" name="Rectangle 7"/>
          <p:cNvSpPr>
            <a:spLocks noGrp="1" noChangeArrowheads="1"/>
          </p:cNvSpPr>
          <p:nvPr>
            <p:ph type="body" idx="1"/>
          </p:nvPr>
        </p:nvSpPr>
        <p:spPr>
          <a:xfrm>
            <a:off x="2268538" y="1557338"/>
            <a:ext cx="1511300" cy="719137"/>
          </a:xfrm>
        </p:spPr>
        <p:txBody>
          <a:bodyPr/>
          <a:lstStyle/>
          <a:p>
            <a:pPr eaLnBrk="1" hangingPunct="1">
              <a:buFontTx/>
              <a:buNone/>
            </a:pPr>
            <a:r>
              <a:rPr lang="en-US" smtClean="0"/>
              <a:t>40% reduction</a:t>
            </a:r>
          </a:p>
          <a:p>
            <a:pPr eaLnBrk="1" hangingPunct="1">
              <a:buFontTx/>
              <a:buNone/>
            </a:pPr>
            <a:r>
              <a:rPr lang="en-GB" smtClean="0"/>
              <a:t>New nuclear</a:t>
            </a:r>
            <a:endParaRPr lang="en-US" smtClean="0"/>
          </a:p>
        </p:txBody>
      </p:sp>
      <p:pic>
        <p:nvPicPr>
          <p:cNvPr id="28678" name="Picture 8"/>
          <p:cNvPicPr>
            <a:picLocks noChangeAspect="1" noChangeArrowheads="1"/>
          </p:cNvPicPr>
          <p:nvPr/>
        </p:nvPicPr>
        <p:blipFill>
          <a:blip r:embed="rId4" cstate="print"/>
          <a:srcRect/>
          <a:stretch>
            <a:fillRect/>
          </a:stretch>
        </p:blipFill>
        <p:spPr bwMode="auto">
          <a:xfrm>
            <a:off x="4787900" y="1341438"/>
            <a:ext cx="3671888" cy="2606675"/>
          </a:xfrm>
          <a:prstGeom prst="rect">
            <a:avLst/>
          </a:prstGeom>
          <a:noFill/>
          <a:ln w="9525">
            <a:noFill/>
            <a:miter lim="800000"/>
            <a:headEnd/>
            <a:tailEnd/>
          </a:ln>
        </p:spPr>
      </p:pic>
      <p:pic>
        <p:nvPicPr>
          <p:cNvPr id="28679" name="Picture 9"/>
          <p:cNvPicPr>
            <a:picLocks noChangeAspect="1" noChangeArrowheads="1"/>
          </p:cNvPicPr>
          <p:nvPr/>
        </p:nvPicPr>
        <p:blipFill>
          <a:blip r:embed="rId5" cstate="print"/>
          <a:srcRect/>
          <a:stretch>
            <a:fillRect/>
          </a:stretch>
        </p:blipFill>
        <p:spPr bwMode="auto">
          <a:xfrm>
            <a:off x="4716463" y="4005263"/>
            <a:ext cx="3787775" cy="2689225"/>
          </a:xfrm>
          <a:prstGeom prst="rect">
            <a:avLst/>
          </a:prstGeom>
          <a:noFill/>
          <a:ln w="9525">
            <a:noFill/>
            <a:miter lim="800000"/>
            <a:headEnd/>
            <a:tailEnd/>
          </a:ln>
        </p:spPr>
      </p:pic>
      <p:pic>
        <p:nvPicPr>
          <p:cNvPr id="28680" name="Picture 10"/>
          <p:cNvPicPr>
            <a:picLocks noChangeAspect="1" noChangeArrowheads="1"/>
          </p:cNvPicPr>
          <p:nvPr/>
        </p:nvPicPr>
        <p:blipFill>
          <a:blip r:embed="rId6" cstate="print"/>
          <a:srcRect/>
          <a:stretch>
            <a:fillRect/>
          </a:stretch>
        </p:blipFill>
        <p:spPr bwMode="auto">
          <a:xfrm>
            <a:off x="684213" y="4005263"/>
            <a:ext cx="3744912" cy="2659062"/>
          </a:xfrm>
          <a:prstGeom prst="rect">
            <a:avLst/>
          </a:prstGeom>
          <a:noFill/>
          <a:ln w="9525">
            <a:noFill/>
            <a:miter lim="800000"/>
            <a:headEnd/>
            <a:tailEnd/>
          </a:ln>
        </p:spPr>
      </p:pic>
      <p:sp>
        <p:nvSpPr>
          <p:cNvPr id="28681" name="Rectangle 11"/>
          <p:cNvSpPr>
            <a:spLocks noChangeArrowheads="1"/>
          </p:cNvSpPr>
          <p:nvPr/>
        </p:nvSpPr>
        <p:spPr bwMode="auto">
          <a:xfrm>
            <a:off x="6516688" y="1557338"/>
            <a:ext cx="1584325" cy="431800"/>
          </a:xfrm>
          <a:prstGeom prst="rect">
            <a:avLst/>
          </a:prstGeom>
          <a:solidFill>
            <a:schemeClr val="bg1"/>
          </a:solidFill>
          <a:ln w="9525">
            <a:noFill/>
            <a:miter lim="800000"/>
            <a:headEnd/>
            <a:tailEnd/>
          </a:ln>
        </p:spPr>
        <p:txBody>
          <a:bodyPr/>
          <a:lstStyle/>
          <a:p>
            <a:pPr marL="342900" indent="-342900">
              <a:lnSpc>
                <a:spcPct val="90000"/>
              </a:lnSpc>
            </a:pPr>
            <a:r>
              <a:rPr lang="en-US" sz="1200"/>
              <a:t>Maximum behaviour</a:t>
            </a:r>
          </a:p>
          <a:p>
            <a:pPr marL="342900" indent="-342900">
              <a:lnSpc>
                <a:spcPct val="90000"/>
              </a:lnSpc>
            </a:pPr>
            <a:r>
              <a:rPr lang="en-US" sz="1200"/>
              <a:t>No new nuclear</a:t>
            </a:r>
          </a:p>
          <a:p>
            <a:pPr marL="342900" indent="-342900">
              <a:lnSpc>
                <a:spcPct val="90000"/>
              </a:lnSpc>
            </a:pPr>
            <a:endParaRPr lang="en-US" sz="1200"/>
          </a:p>
        </p:txBody>
      </p:sp>
      <p:sp>
        <p:nvSpPr>
          <p:cNvPr id="28682" name="Rectangle 12"/>
          <p:cNvSpPr>
            <a:spLocks noChangeArrowheads="1"/>
          </p:cNvSpPr>
          <p:nvPr/>
        </p:nvSpPr>
        <p:spPr bwMode="auto">
          <a:xfrm>
            <a:off x="2339975" y="4149725"/>
            <a:ext cx="1727200" cy="574675"/>
          </a:xfrm>
          <a:prstGeom prst="rect">
            <a:avLst/>
          </a:prstGeom>
          <a:solidFill>
            <a:schemeClr val="bg1"/>
          </a:solidFill>
          <a:ln w="9525">
            <a:noFill/>
            <a:miter lim="800000"/>
            <a:headEnd/>
            <a:tailEnd/>
          </a:ln>
        </p:spPr>
        <p:txBody>
          <a:bodyPr/>
          <a:lstStyle/>
          <a:p>
            <a:pPr marL="342900" indent="-342900">
              <a:lnSpc>
                <a:spcPct val="90000"/>
              </a:lnSpc>
            </a:pPr>
            <a:r>
              <a:rPr lang="en-US" sz="1200"/>
              <a:t>Maximum technology</a:t>
            </a:r>
          </a:p>
          <a:p>
            <a:pPr marL="342900" indent="-342900">
              <a:lnSpc>
                <a:spcPct val="90000"/>
              </a:lnSpc>
            </a:pPr>
            <a:r>
              <a:rPr lang="en-US" sz="1200"/>
              <a:t>No new nuclear</a:t>
            </a:r>
          </a:p>
        </p:txBody>
      </p:sp>
      <p:sp>
        <p:nvSpPr>
          <p:cNvPr id="28683" name="Rectangle 13"/>
          <p:cNvSpPr>
            <a:spLocks noChangeArrowheads="1"/>
          </p:cNvSpPr>
          <p:nvPr/>
        </p:nvSpPr>
        <p:spPr bwMode="auto">
          <a:xfrm>
            <a:off x="6300788" y="4149725"/>
            <a:ext cx="1727200" cy="647700"/>
          </a:xfrm>
          <a:prstGeom prst="rect">
            <a:avLst/>
          </a:prstGeom>
          <a:solidFill>
            <a:schemeClr val="bg1"/>
          </a:solidFill>
          <a:ln w="9525">
            <a:noFill/>
            <a:miter lim="800000"/>
            <a:headEnd/>
            <a:tailEnd/>
          </a:ln>
        </p:spPr>
        <p:txBody>
          <a:bodyPr/>
          <a:lstStyle/>
          <a:p>
            <a:pPr marL="342900" indent="-342900">
              <a:lnSpc>
                <a:spcPct val="90000"/>
              </a:lnSpc>
            </a:pPr>
            <a:r>
              <a:rPr lang="en-US" sz="1200"/>
              <a:t>Maximum technology and behaviour</a:t>
            </a:r>
          </a:p>
          <a:p>
            <a:pPr marL="342900" indent="-342900">
              <a:lnSpc>
                <a:spcPct val="90000"/>
              </a:lnSpc>
            </a:pPr>
            <a:r>
              <a:rPr lang="en-US" sz="1200"/>
              <a:t>No new nuclear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GB" smtClean="0"/>
              <a:t>World: a global electricity transmission grid?</a:t>
            </a:r>
          </a:p>
        </p:txBody>
      </p:sp>
      <p:sp>
        <p:nvSpPr>
          <p:cNvPr id="86020" name="Rectangle 3"/>
          <p:cNvSpPr>
            <a:spLocks noGrp="1" noChangeArrowheads="1"/>
          </p:cNvSpPr>
          <p:nvPr>
            <p:ph idx="1"/>
          </p:nvPr>
        </p:nvSpPr>
        <p:spPr/>
        <p:txBody>
          <a:bodyPr/>
          <a:lstStyle/>
          <a:p>
            <a:pPr>
              <a:lnSpc>
                <a:spcPct val="90000"/>
              </a:lnSpc>
            </a:pPr>
            <a:r>
              <a:rPr lang="en-GB" sz="1200" dirty="0" smtClean="0"/>
              <a:t>Should transmission be global to achieve an optimum balance between supply, transmission and storage?</a:t>
            </a:r>
          </a:p>
          <a:p>
            <a:pPr>
              <a:lnSpc>
                <a:spcPct val="90000"/>
              </a:lnSpc>
            </a:pPr>
            <a:r>
              <a:rPr lang="en-GB" sz="1200" dirty="0" smtClean="0"/>
              <a:t>Which investments are most cost efficient in reducing GHG emission? Should the UK invest in photovoltaic systems in Africa, rather than the UK? This could be done through the Clean Development Mechanism</a:t>
            </a:r>
          </a:p>
        </p:txBody>
      </p:sp>
      <p:sp>
        <p:nvSpPr>
          <p:cNvPr id="86018" name="Slide Number Placeholder 3"/>
          <p:cNvSpPr>
            <a:spLocks noGrp="1"/>
          </p:cNvSpPr>
          <p:nvPr>
            <p:ph type="sldNum" sz="quarter" idx="12"/>
          </p:nvPr>
        </p:nvSpPr>
        <p:spPr bwMode="auto">
          <a:prstGeom prst="rect">
            <a:avLst/>
          </a:prstGeom>
          <a:noFill/>
          <a:ln>
            <a:miter lim="800000"/>
            <a:headEnd/>
            <a:tailEnd/>
          </a:ln>
        </p:spPr>
        <p:txBody>
          <a:bodyPr/>
          <a:lstStyle/>
          <a:p>
            <a:pPr algn="r"/>
            <a:fld id="{F471078E-3F50-4871-8DB2-C9142B831BCA}" type="slidenum">
              <a:rPr lang="en-GB"/>
              <a:pPr algn="r"/>
              <a:t>30</a:t>
            </a:fld>
            <a:endParaRPr lang="en-GB"/>
          </a:p>
        </p:txBody>
      </p:sp>
      <p:pic>
        <p:nvPicPr>
          <p:cNvPr id="86021" name="Picture 6" descr="WorldEneTrans"/>
          <p:cNvPicPr>
            <a:picLocks noChangeAspect="1" noChangeArrowheads="1"/>
          </p:cNvPicPr>
          <p:nvPr/>
        </p:nvPicPr>
        <p:blipFill>
          <a:blip r:embed="rId3" cstate="print">
            <a:lum bright="39000" contrast="60000"/>
          </a:blip>
          <a:srcRect/>
          <a:stretch>
            <a:fillRect/>
          </a:stretch>
        </p:blipFill>
        <p:spPr bwMode="auto">
          <a:xfrm>
            <a:off x="500034" y="1989138"/>
            <a:ext cx="8215370" cy="465457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GB" dirty="0" smtClean="0"/>
              <a:t>World: a global electricity transmission grid –Buckminster Fuller</a:t>
            </a:r>
          </a:p>
        </p:txBody>
      </p:sp>
      <p:sp>
        <p:nvSpPr>
          <p:cNvPr id="86020" name="Rectangle 3"/>
          <p:cNvSpPr>
            <a:spLocks noGrp="1" noChangeArrowheads="1"/>
          </p:cNvSpPr>
          <p:nvPr>
            <p:ph idx="1"/>
          </p:nvPr>
        </p:nvSpPr>
        <p:spPr/>
        <p:txBody>
          <a:bodyPr/>
          <a:lstStyle/>
          <a:p>
            <a:pPr>
              <a:lnSpc>
                <a:spcPct val="90000"/>
              </a:lnSpc>
              <a:buNone/>
            </a:pPr>
            <a:endParaRPr lang="en-GB" sz="1200" i="1" dirty="0" smtClean="0"/>
          </a:p>
          <a:p>
            <a:pPr>
              <a:lnSpc>
                <a:spcPct val="90000"/>
              </a:lnSpc>
              <a:buNone/>
            </a:pPr>
            <a:r>
              <a:rPr lang="en-GB" sz="1200" i="1" dirty="0" smtClean="0"/>
              <a:t>Buckminster Fuller published this in 1938.</a:t>
            </a:r>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endParaRPr lang="en-GB" sz="1200" i="1" dirty="0" smtClean="0"/>
          </a:p>
          <a:p>
            <a:pPr>
              <a:lnSpc>
                <a:spcPct val="90000"/>
              </a:lnSpc>
              <a:buNone/>
            </a:pPr>
            <a:r>
              <a:rPr lang="en-GB" sz="1200" i="1" dirty="0" smtClean="0"/>
              <a:t>Copyright 1938, Buckminster Fuller Institute, Los Angeles. All rights reserved. The word </a:t>
            </a:r>
            <a:r>
              <a:rPr lang="en-GB" sz="1200" i="1" dirty="0" err="1" smtClean="0"/>
              <a:t>Dymaxion</a:t>
            </a:r>
            <a:r>
              <a:rPr lang="en-GB" sz="1200" i="1" dirty="0" smtClean="0"/>
              <a:t> and </a:t>
            </a:r>
            <a:r>
              <a:rPr lang="en-GB" sz="1200" i="1" dirty="0" err="1" smtClean="0"/>
              <a:t>Dymaxion</a:t>
            </a:r>
            <a:r>
              <a:rPr lang="en-GB" sz="1200" i="1" dirty="0" smtClean="0"/>
              <a:t>(TM) Map design are trademarks of the Buckminster Fuller Institute.</a:t>
            </a:r>
            <a:endParaRPr lang="en-GB" sz="1200" dirty="0" smtClean="0"/>
          </a:p>
        </p:txBody>
      </p:sp>
      <p:sp>
        <p:nvSpPr>
          <p:cNvPr id="86018" name="Slide Number Placeholder 3"/>
          <p:cNvSpPr>
            <a:spLocks noGrp="1"/>
          </p:cNvSpPr>
          <p:nvPr>
            <p:ph type="sldNum" sz="quarter" idx="12"/>
          </p:nvPr>
        </p:nvSpPr>
        <p:spPr bwMode="auto">
          <a:prstGeom prst="rect">
            <a:avLst/>
          </a:prstGeom>
          <a:noFill/>
          <a:ln>
            <a:miter lim="800000"/>
            <a:headEnd/>
            <a:tailEnd/>
          </a:ln>
        </p:spPr>
        <p:txBody>
          <a:bodyPr/>
          <a:lstStyle/>
          <a:p>
            <a:pPr algn="r"/>
            <a:fld id="{F471078E-3F50-4871-8DB2-C9142B831BCA}" type="slidenum">
              <a:rPr lang="en-GB"/>
              <a:pPr algn="r"/>
              <a:t>31</a:t>
            </a:fld>
            <a:endParaRPr lang="en-GB"/>
          </a:p>
        </p:txBody>
      </p:sp>
      <p:pic>
        <p:nvPicPr>
          <p:cNvPr id="27650" name="Picture 2"/>
          <p:cNvPicPr>
            <a:picLocks noChangeAspect="1" noChangeArrowheads="1"/>
          </p:cNvPicPr>
          <p:nvPr/>
        </p:nvPicPr>
        <p:blipFill>
          <a:blip r:embed="rId3" cstate="print"/>
          <a:srcRect/>
          <a:stretch>
            <a:fillRect/>
          </a:stretch>
        </p:blipFill>
        <p:spPr bwMode="auto">
          <a:xfrm>
            <a:off x="2123728" y="2060848"/>
            <a:ext cx="4762500" cy="25050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0F419391-9A96-431C-B1EE-5C82F761A423}" type="slidenum">
              <a:rPr lang="en-GB"/>
              <a:pPr algn="r"/>
              <a:t>32</a:t>
            </a:fld>
            <a:endParaRPr lang="en-GB"/>
          </a:p>
        </p:txBody>
      </p:sp>
      <p:sp>
        <p:nvSpPr>
          <p:cNvPr id="87043" name="Rectangle 2"/>
          <p:cNvSpPr>
            <a:spLocks noGrp="1" noChangeArrowheads="1"/>
          </p:cNvSpPr>
          <p:nvPr>
            <p:ph type="title"/>
          </p:nvPr>
        </p:nvSpPr>
        <p:spPr>
          <a:xfrm>
            <a:off x="395288" y="620713"/>
            <a:ext cx="8229600" cy="576262"/>
          </a:xfrm>
        </p:spPr>
        <p:txBody>
          <a:bodyPr/>
          <a:lstStyle/>
          <a:p>
            <a:r>
              <a:rPr lang="en-GB" sz="1800" dirty="0" smtClean="0"/>
              <a:t>Some references</a:t>
            </a:r>
            <a:br>
              <a:rPr lang="en-GB" sz="1800" dirty="0" smtClean="0"/>
            </a:br>
            <a:endParaRPr lang="en-GB" sz="1800" dirty="0" smtClean="0">
              <a:solidFill>
                <a:srgbClr val="FF3300"/>
              </a:solidFill>
            </a:endParaRPr>
          </a:p>
        </p:txBody>
      </p:sp>
      <p:sp>
        <p:nvSpPr>
          <p:cNvPr id="87044" name="Rectangle 5"/>
          <p:cNvSpPr>
            <a:spLocks noChangeArrowheads="1"/>
          </p:cNvSpPr>
          <p:nvPr/>
        </p:nvSpPr>
        <p:spPr bwMode="auto">
          <a:xfrm>
            <a:off x="857250" y="1357313"/>
            <a:ext cx="7345363" cy="2923877"/>
          </a:xfrm>
          <a:prstGeom prst="rect">
            <a:avLst/>
          </a:prstGeom>
          <a:noFill/>
          <a:ln w="9525" algn="ctr">
            <a:noFill/>
            <a:miter lim="800000"/>
            <a:headEnd/>
            <a:tailEnd/>
          </a:ln>
        </p:spPr>
        <p:txBody>
          <a:bodyPr>
            <a:spAutoFit/>
          </a:bodyPr>
          <a:lstStyle/>
          <a:p>
            <a:r>
              <a:rPr lang="en-GB" sz="1000" b="1" dirty="0"/>
              <a:t> </a:t>
            </a:r>
            <a:endParaRPr lang="en-GB" sz="1000" dirty="0"/>
          </a:p>
          <a:p>
            <a:r>
              <a:rPr lang="en-GB" sz="1000" b="1" dirty="0" smtClean="0"/>
              <a:t>Renewable electricity system</a:t>
            </a:r>
            <a:r>
              <a:rPr lang="en-GB" sz="1000" dirty="0" smtClean="0"/>
              <a:t>: Feasibility of a high renewable electricity system</a:t>
            </a:r>
          </a:p>
          <a:p>
            <a:r>
              <a:rPr lang="en-GB" sz="1000" dirty="0" smtClean="0"/>
              <a:t>Barrett, M. 2007, </a:t>
            </a:r>
            <a:r>
              <a:rPr lang="en-GB" sz="1000" i="1" dirty="0" smtClean="0"/>
              <a:t>A Renewable Electricity System for the UK. In Renewable Energy and the Grid: The Challenge of Variability</a:t>
            </a:r>
            <a:r>
              <a:rPr lang="en-GB" sz="1000" dirty="0" smtClean="0"/>
              <a:t>, Boyle, G., London: </a:t>
            </a:r>
            <a:r>
              <a:rPr lang="en-GB" sz="1000" dirty="0" err="1" smtClean="0"/>
              <a:t>Earthscan</a:t>
            </a:r>
            <a:r>
              <a:rPr lang="en-GB" sz="1000" dirty="0" smtClean="0"/>
              <a:t>. ISBN-13: 978-1-84407-418-1 (hardback).</a:t>
            </a:r>
          </a:p>
          <a:p>
            <a:r>
              <a:rPr lang="en-GB" sz="1000" u="sng" dirty="0" smtClean="0">
                <a:hlinkClick r:id="rId3"/>
              </a:rPr>
              <a:t>http://www.cbes.ucl.ac.uk/projects/energyreview/Bartlett%20Response%20to%20Energy%20Review%20-%20electricity.pdf</a:t>
            </a:r>
            <a:r>
              <a:rPr lang="en-GB" sz="1000" dirty="0" smtClean="0"/>
              <a:t> </a:t>
            </a:r>
          </a:p>
          <a:p>
            <a:r>
              <a:rPr lang="en-GB" sz="1000" u="sng" dirty="0" smtClean="0">
                <a:hlinkClick r:id="rId4"/>
              </a:rPr>
              <a:t>http://www.bartlett.ucl.ac.uk/markbarrett/Teaching/SEE_Electricity.pptx</a:t>
            </a:r>
            <a:r>
              <a:rPr lang="en-GB" sz="1000" u="sng" dirty="0" smtClean="0"/>
              <a:t> </a:t>
            </a:r>
          </a:p>
          <a:p>
            <a:r>
              <a:rPr lang="en-GB" sz="1000" b="1" dirty="0" smtClean="0"/>
              <a:t> </a:t>
            </a:r>
            <a:endParaRPr lang="en-GB" sz="1000" dirty="0" smtClean="0"/>
          </a:p>
          <a:p>
            <a:r>
              <a:rPr lang="en-GB" sz="1000" dirty="0" smtClean="0"/>
              <a:t>Barrett </a:t>
            </a:r>
            <a:r>
              <a:rPr lang="en-GB" sz="1000" dirty="0"/>
              <a:t>M, December 2007, </a:t>
            </a:r>
            <a:r>
              <a:rPr lang="en-GB" sz="1000" b="1" dirty="0"/>
              <a:t>Low Emission Energy Scenarios for the European Union</a:t>
            </a:r>
            <a:r>
              <a:rPr lang="en-GB" sz="1000" dirty="0"/>
              <a:t>,  report 5785. ISBN 91-620-5785-5, ISSN 0282-7298. </a:t>
            </a:r>
            <a:r>
              <a:rPr lang="en-GB" sz="1000" u="sng" dirty="0">
                <a:hlinkClick r:id="rId5"/>
              </a:rPr>
              <a:t>http://www.naturvardsverket.se/Documents/bokhandeln/620-5785-5.htm</a:t>
            </a:r>
            <a:r>
              <a:rPr lang="en-GB" sz="1000" dirty="0"/>
              <a:t> </a:t>
            </a:r>
          </a:p>
          <a:p>
            <a:r>
              <a:rPr lang="en-GB" sz="1000" dirty="0" err="1"/>
              <a:t>Naturvårdsverket</a:t>
            </a:r>
            <a:r>
              <a:rPr lang="en-GB" sz="1000" dirty="0"/>
              <a:t> (Swedish environmental protection agency, SE-106 48 Stockholm  </a:t>
            </a:r>
            <a:r>
              <a:rPr lang="en-GB" sz="1000" u="sng" dirty="0">
                <a:hlinkClick r:id="rId6"/>
              </a:rPr>
              <a:t>www.naturvardsverket.se</a:t>
            </a:r>
            <a:r>
              <a:rPr lang="en-GB" sz="1000" b="1" dirty="0"/>
              <a:t> </a:t>
            </a:r>
            <a:endParaRPr lang="en-GB" sz="1000" dirty="0"/>
          </a:p>
          <a:p>
            <a:r>
              <a:rPr lang="en-GB" sz="1000" b="1" dirty="0"/>
              <a:t> </a:t>
            </a:r>
            <a:endParaRPr lang="en-GB" sz="1000" dirty="0"/>
          </a:p>
          <a:p>
            <a:r>
              <a:rPr lang="en-GB" sz="1000" b="1" dirty="0"/>
              <a:t> Power stations</a:t>
            </a:r>
            <a:r>
              <a:rPr lang="en-GB" sz="1000" dirty="0"/>
              <a:t>: emissions and health effects</a:t>
            </a:r>
          </a:p>
          <a:p>
            <a:r>
              <a:rPr lang="en-GB" sz="1000" dirty="0"/>
              <a:t> Barrett M, Holland M, April 2008, The Costs and Health Benefits of Reducing Emissions from Power Stations in Europe. Published by the Air Pollution and Climate Secretariat and the European Environmental Bureau. ISBN: 978-91-975883-2-4</a:t>
            </a:r>
          </a:p>
          <a:p>
            <a:r>
              <a:rPr lang="en-GB" sz="1000" dirty="0"/>
              <a:t>ISSN: 1400-4909.  </a:t>
            </a:r>
            <a:r>
              <a:rPr lang="en-GB" sz="1000" u="sng" dirty="0">
                <a:hlinkClick r:id="rId7"/>
              </a:rPr>
              <a:t>http://www.airclim.org/reports/APC20_final.pdf</a:t>
            </a:r>
            <a:r>
              <a:rPr lang="en-GB" sz="1000" dirty="0"/>
              <a:t> </a:t>
            </a:r>
          </a:p>
          <a:p>
            <a:endParaRPr lang="en-GB"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dirty="0" smtClean="0"/>
              <a:t>History</a:t>
            </a:r>
          </a:p>
        </p:txBody>
      </p:sp>
      <p:sp>
        <p:nvSpPr>
          <p:cNvPr id="91140" name="Slide Number Placeholder 3"/>
          <p:cNvSpPr>
            <a:spLocks noGrp="1"/>
          </p:cNvSpPr>
          <p:nvPr>
            <p:ph type="sldNum" sz="quarter" idx="12"/>
          </p:nvPr>
        </p:nvSpPr>
        <p:spPr>
          <a:noFill/>
        </p:spPr>
        <p:txBody>
          <a:bodyPr/>
          <a:lstStyle/>
          <a:p>
            <a:fld id="{9C53D910-892E-4179-8876-57DC44AEE816}" type="slidenum">
              <a:rPr lang="en-GB" smtClean="0"/>
              <a:pPr/>
              <a:t>33</a:t>
            </a:fld>
            <a:endParaRPr lang="en-GB" smtClean="0"/>
          </a:p>
        </p:txBody>
      </p:sp>
      <p:pic>
        <p:nvPicPr>
          <p:cNvPr id="2051" name="Picture 3"/>
          <p:cNvPicPr>
            <a:picLocks noChangeAspect="1" noChangeArrowheads="1"/>
          </p:cNvPicPr>
          <p:nvPr/>
        </p:nvPicPr>
        <p:blipFill>
          <a:blip r:embed="rId3" cstate="print"/>
          <a:srcRect/>
          <a:stretch>
            <a:fillRect/>
          </a:stretch>
        </p:blipFill>
        <p:spPr bwMode="auto">
          <a:xfrm>
            <a:off x="1142976" y="1071546"/>
            <a:ext cx="7155376" cy="5500726"/>
          </a:xfrm>
          <a:prstGeom prst="rect">
            <a:avLst/>
          </a:prstGeom>
          <a:solidFill>
            <a:schemeClr val="accent1">
              <a:lumMod val="90000"/>
            </a:schemeClr>
          </a:solid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1785918" y="2928934"/>
            <a:ext cx="3078188" cy="3124516"/>
          </a:xfrm>
          <a:prstGeom prst="rect">
            <a:avLst/>
          </a:prstGeom>
          <a:noFill/>
          <a:ln w="9525">
            <a:noFill/>
            <a:miter lim="800000"/>
            <a:headEnd/>
            <a:tailEnd/>
          </a:ln>
          <a:effectLst/>
        </p:spPr>
      </p:pic>
      <p:sp>
        <p:nvSpPr>
          <p:cNvPr id="91139" name="Content Placeholder 2"/>
          <p:cNvSpPr>
            <a:spLocks noGrp="1"/>
          </p:cNvSpPr>
          <p:nvPr>
            <p:ph idx="1"/>
          </p:nvPr>
        </p:nvSpPr>
        <p:spPr>
          <a:xfrm>
            <a:off x="5214942" y="3214686"/>
            <a:ext cx="3000364" cy="1428760"/>
          </a:xfrm>
        </p:spPr>
        <p:txBody>
          <a:bodyPr/>
          <a:lstStyle/>
          <a:p>
            <a:r>
              <a:rPr lang="en-GB" sz="1200" dirty="0" smtClean="0"/>
              <a:t>Unified power system of Russia (UPS)</a:t>
            </a:r>
          </a:p>
          <a:p>
            <a:r>
              <a:rPr lang="en-GB" sz="1200" dirty="0" smtClean="0"/>
              <a:t>The Integrated Power System (IPS) of Ukraine, Kazakhstan, Kyrgyzstan, Belarus, Azerbaijan, Tajikistan, Uzbekistan, Georgia, Moldova and Mongolia</a:t>
            </a:r>
            <a:endParaRPr lang="en-GB"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dirty="0" smtClean="0"/>
              <a:t>HVDC Gregor Czisch </a:t>
            </a:r>
          </a:p>
        </p:txBody>
      </p:sp>
      <p:sp>
        <p:nvSpPr>
          <p:cNvPr id="91140" name="Slide Number Placeholder 3"/>
          <p:cNvSpPr>
            <a:spLocks noGrp="1"/>
          </p:cNvSpPr>
          <p:nvPr>
            <p:ph type="sldNum" sz="quarter" idx="12"/>
          </p:nvPr>
        </p:nvSpPr>
        <p:spPr>
          <a:noFill/>
        </p:spPr>
        <p:txBody>
          <a:bodyPr/>
          <a:lstStyle/>
          <a:p>
            <a:fld id="{9C53D910-892E-4179-8876-57DC44AEE816}" type="slidenum">
              <a:rPr lang="en-GB" smtClean="0"/>
              <a:pPr/>
              <a:t>34</a:t>
            </a:fld>
            <a:endParaRPr lang="en-GB" smtClean="0"/>
          </a:p>
        </p:txBody>
      </p:sp>
      <p:sp>
        <p:nvSpPr>
          <p:cNvPr id="91139" name="Content Placeholder 2"/>
          <p:cNvSpPr>
            <a:spLocks noGrp="1"/>
          </p:cNvSpPr>
          <p:nvPr>
            <p:ph idx="1"/>
          </p:nvPr>
        </p:nvSpPr>
        <p:spPr>
          <a:xfrm>
            <a:off x="5214942" y="2214554"/>
            <a:ext cx="3000364" cy="2214578"/>
          </a:xfrm>
        </p:spPr>
        <p:txBody>
          <a:bodyPr/>
          <a:lstStyle/>
          <a:p>
            <a:pPr>
              <a:buNone/>
            </a:pPr>
            <a:r>
              <a:rPr lang="en-GB" sz="1200" dirty="0" smtClean="0"/>
              <a:t>Source: Gregor Czisch</a:t>
            </a:r>
          </a:p>
          <a:p>
            <a:pPr>
              <a:buNone/>
            </a:pPr>
            <a:endParaRPr lang="en-GB" sz="1200" dirty="0" smtClean="0"/>
          </a:p>
          <a:p>
            <a:pPr>
              <a:buNone/>
            </a:pPr>
            <a:r>
              <a:rPr lang="en-GB" sz="1200" dirty="0" smtClean="0"/>
              <a:t>Possible electricity supply area divided into</a:t>
            </a:r>
          </a:p>
          <a:p>
            <a:r>
              <a:rPr lang="en-GB" sz="1200" dirty="0" smtClean="0"/>
              <a:t>19 regions with schematic representation of</a:t>
            </a:r>
          </a:p>
          <a:p>
            <a:r>
              <a:rPr lang="en-GB" sz="1200" dirty="0" smtClean="0"/>
              <a:t>potential electricity transmission paths using HVDC</a:t>
            </a:r>
          </a:p>
          <a:p>
            <a:r>
              <a:rPr lang="en-GB" sz="1200" dirty="0" smtClean="0"/>
              <a:t>to the geographic population centres of the regions</a:t>
            </a:r>
            <a:endParaRPr lang="en-GB" sz="1200" dirty="0"/>
          </a:p>
        </p:txBody>
      </p:sp>
      <p:pic>
        <p:nvPicPr>
          <p:cNvPr id="1027" name="Picture 3"/>
          <p:cNvPicPr>
            <a:picLocks noChangeAspect="1" noChangeArrowheads="1"/>
          </p:cNvPicPr>
          <p:nvPr/>
        </p:nvPicPr>
        <p:blipFill>
          <a:blip r:embed="rId3" cstate="print"/>
          <a:srcRect/>
          <a:stretch>
            <a:fillRect/>
          </a:stretch>
        </p:blipFill>
        <p:spPr bwMode="auto">
          <a:xfrm>
            <a:off x="428596" y="2500306"/>
            <a:ext cx="4238632" cy="34407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dirty="0" smtClean="0"/>
              <a:t>UCTE 2004 </a:t>
            </a:r>
          </a:p>
        </p:txBody>
      </p:sp>
      <p:sp>
        <p:nvSpPr>
          <p:cNvPr id="91140" name="Slide Number Placeholder 3"/>
          <p:cNvSpPr>
            <a:spLocks noGrp="1"/>
          </p:cNvSpPr>
          <p:nvPr>
            <p:ph type="sldNum" sz="quarter" idx="12"/>
          </p:nvPr>
        </p:nvSpPr>
        <p:spPr>
          <a:noFill/>
        </p:spPr>
        <p:txBody>
          <a:bodyPr/>
          <a:lstStyle/>
          <a:p>
            <a:fld id="{9C53D910-892E-4179-8876-57DC44AEE816}" type="slidenum">
              <a:rPr lang="en-GB" smtClean="0"/>
              <a:pPr/>
              <a:t>35</a:t>
            </a:fld>
            <a:endParaRPr lang="en-GB" smtClean="0"/>
          </a:p>
        </p:txBody>
      </p:sp>
      <p:graphicFrame>
        <p:nvGraphicFramePr>
          <p:cNvPr id="2051" name="Object 3"/>
          <p:cNvGraphicFramePr>
            <a:graphicFrameLocks noChangeAspect="1"/>
          </p:cNvGraphicFramePr>
          <p:nvPr/>
        </p:nvGraphicFramePr>
        <p:xfrm>
          <a:off x="500034" y="928670"/>
          <a:ext cx="8020050" cy="5676900"/>
        </p:xfrm>
        <a:graphic>
          <a:graphicData uri="http://schemas.openxmlformats.org/presentationml/2006/ole">
            <p:oleObj spid="_x0000_s2051" name="Acrobat Document" r:id="rId4" imgW="10684800" imgH="7580880" progId="AcroExch.Document.7">
              <p:link updateAutomatic="1"/>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GB" dirty="0" smtClean="0"/>
              <a:t>Security and infrastructure: questions and challenge</a:t>
            </a:r>
          </a:p>
        </p:txBody>
      </p:sp>
      <p:sp>
        <p:nvSpPr>
          <p:cNvPr id="14340" name="Rectangle 3"/>
          <p:cNvSpPr>
            <a:spLocks noGrp="1" noChangeArrowheads="1"/>
          </p:cNvSpPr>
          <p:nvPr>
            <p:ph idx="1"/>
          </p:nvPr>
        </p:nvSpPr>
        <p:spPr/>
        <p:txBody>
          <a:bodyPr/>
          <a:lstStyle/>
          <a:p>
            <a:pPr>
              <a:buNone/>
            </a:pPr>
            <a:r>
              <a:rPr lang="en-GB" sz="1600" b="1" dirty="0" smtClean="0"/>
              <a:t>What is the optimum balance?</a:t>
            </a:r>
          </a:p>
          <a:p>
            <a:pPr>
              <a:buNone/>
            </a:pPr>
            <a:endParaRPr lang="en-GB" sz="1600" b="1" dirty="0" smtClean="0"/>
          </a:p>
          <a:p>
            <a:pPr>
              <a:buNone/>
            </a:pPr>
            <a:r>
              <a:rPr lang="en-GB" sz="1600" b="1" dirty="0" smtClean="0"/>
              <a:t>Within infrastructure:</a:t>
            </a:r>
          </a:p>
          <a:p>
            <a:r>
              <a:rPr lang="en-GB" sz="1600" b="1" dirty="0" smtClean="0">
                <a:solidFill>
                  <a:srgbClr val="FF0000"/>
                </a:solidFill>
              </a:rPr>
              <a:t>Transmission</a:t>
            </a:r>
          </a:p>
          <a:p>
            <a:r>
              <a:rPr lang="en-GB" sz="1600" b="1" dirty="0" smtClean="0">
                <a:solidFill>
                  <a:schemeClr val="accent2">
                    <a:lumMod val="50000"/>
                  </a:schemeClr>
                </a:solidFill>
              </a:rPr>
              <a:t>Storage</a:t>
            </a:r>
          </a:p>
          <a:p>
            <a:r>
              <a:rPr lang="en-GB" sz="1600" b="1" dirty="0" smtClean="0">
                <a:solidFill>
                  <a:srgbClr val="7030A0"/>
                </a:solidFill>
              </a:rPr>
              <a:t>Conversion capacity</a:t>
            </a:r>
          </a:p>
          <a:p>
            <a:pPr>
              <a:buNone/>
            </a:pPr>
            <a:endParaRPr lang="en-GB" sz="1600" b="1" dirty="0" smtClean="0"/>
          </a:p>
          <a:p>
            <a:pPr>
              <a:buNone/>
            </a:pPr>
            <a:r>
              <a:rPr lang="en-GB" sz="1600" b="1" dirty="0" smtClean="0"/>
              <a:t>Between infrastructure and other security measures:</a:t>
            </a:r>
          </a:p>
          <a:p>
            <a:r>
              <a:rPr lang="en-GB" sz="1600" b="1" dirty="0" smtClean="0">
                <a:solidFill>
                  <a:srgbClr val="00B050"/>
                </a:solidFill>
              </a:rPr>
              <a:t>Demand management</a:t>
            </a:r>
            <a:r>
              <a:rPr lang="en-GB" sz="1600" b="1" dirty="0" smtClean="0"/>
              <a:t> </a:t>
            </a:r>
            <a:r>
              <a:rPr lang="en-GB" sz="1600" b="1" dirty="0" smtClean="0">
                <a:solidFill>
                  <a:srgbClr val="00B050"/>
                </a:solidFill>
              </a:rPr>
              <a:t>– efficiency and load management</a:t>
            </a:r>
          </a:p>
          <a:p>
            <a:r>
              <a:rPr lang="en-GB" sz="1600" b="1" dirty="0" smtClean="0">
                <a:solidFill>
                  <a:srgbClr val="00B050"/>
                </a:solidFill>
              </a:rPr>
              <a:t>Renewable energy</a:t>
            </a:r>
          </a:p>
          <a:p>
            <a:endParaRPr lang="en-GB" sz="1600" b="1" dirty="0" smtClean="0"/>
          </a:p>
          <a:p>
            <a:pPr>
              <a:buNone/>
            </a:pPr>
            <a:r>
              <a:rPr lang="en-GB" sz="1600" b="1" dirty="0" smtClean="0"/>
              <a:t>The modelling challenge</a:t>
            </a:r>
          </a:p>
          <a:p>
            <a:r>
              <a:rPr lang="en-GB" sz="1600" b="1" dirty="0" smtClean="0">
                <a:solidFill>
                  <a:schemeClr val="accent2">
                    <a:lumMod val="75000"/>
                  </a:schemeClr>
                </a:solidFill>
              </a:rPr>
              <a:t>Technical</a:t>
            </a:r>
            <a:r>
              <a:rPr lang="en-GB" sz="1600" b="1" dirty="0" smtClean="0"/>
              <a:t>: </a:t>
            </a:r>
            <a:r>
              <a:rPr lang="en-GB" sz="1600" dirty="0" smtClean="0"/>
              <a:t>dynamic spatiotemporal systems modelling at short time periods over many countries</a:t>
            </a:r>
          </a:p>
          <a:p>
            <a:r>
              <a:rPr lang="en-GB" sz="1600" b="1" dirty="0" smtClean="0">
                <a:solidFill>
                  <a:srgbClr val="0070C0"/>
                </a:solidFill>
              </a:rPr>
              <a:t>Other dimensions</a:t>
            </a:r>
            <a:r>
              <a:rPr lang="en-GB" sz="1600" b="1" dirty="0" smtClean="0"/>
              <a:t>; </a:t>
            </a:r>
            <a:r>
              <a:rPr lang="en-GB" sz="1600" dirty="0" smtClean="0"/>
              <a:t>economic, political, environmental</a:t>
            </a:r>
          </a:p>
          <a:p>
            <a:endParaRPr lang="en-GB" sz="1600" b="1" dirty="0" smtClean="0"/>
          </a:p>
          <a:p>
            <a:endParaRPr lang="en-GB" sz="1600" b="1" dirty="0" smtClean="0"/>
          </a:p>
        </p:txBody>
      </p:sp>
      <p:sp>
        <p:nvSpPr>
          <p:cNvPr id="14338" name="Slide Number Placeholder 3"/>
          <p:cNvSpPr>
            <a:spLocks noGrp="1"/>
          </p:cNvSpPr>
          <p:nvPr>
            <p:ph type="sldNum" sz="quarter" idx="12"/>
          </p:nvPr>
        </p:nvSpPr>
        <p:spPr bwMode="auto">
          <a:prstGeom prst="rect">
            <a:avLst/>
          </a:prstGeom>
          <a:noFill/>
          <a:ln>
            <a:miter lim="800000"/>
            <a:headEnd/>
            <a:tailEnd/>
          </a:ln>
        </p:spPr>
        <p:txBody>
          <a:bodyPr/>
          <a:lstStyle/>
          <a:p>
            <a:pPr algn="r"/>
            <a:fld id="{E9BD31DE-205B-4222-B115-3C2813797934}" type="slidenum">
              <a:rPr lang="en-GB"/>
              <a:pPr algn="r"/>
              <a:t>36</a:t>
            </a:fld>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name="Security and infrastructure questions and ch">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GB" dirty="0" smtClean="0"/>
              <a:t>The role of electricity</a:t>
            </a:r>
          </a:p>
        </p:txBody>
      </p:sp>
      <p:sp>
        <p:nvSpPr>
          <p:cNvPr id="14340" name="Rectangle 3"/>
          <p:cNvSpPr>
            <a:spLocks noGrp="1" noChangeArrowheads="1"/>
          </p:cNvSpPr>
          <p:nvPr>
            <p:ph idx="1"/>
          </p:nvPr>
        </p:nvSpPr>
        <p:spPr/>
        <p:txBody>
          <a:bodyPr/>
          <a:lstStyle/>
          <a:p>
            <a:pPr>
              <a:buNone/>
            </a:pPr>
            <a:r>
              <a:rPr lang="en-GB" sz="1800" b="1" dirty="0" smtClean="0"/>
              <a:t>To meet targets require </a:t>
            </a:r>
            <a:r>
              <a:rPr lang="en-GB" sz="1800" b="1" dirty="0" smtClean="0">
                <a:solidFill>
                  <a:srgbClr val="00B050"/>
                </a:solidFill>
              </a:rPr>
              <a:t>efficiency </a:t>
            </a:r>
            <a:r>
              <a:rPr lang="en-GB" sz="1800" b="1" dirty="0" smtClean="0"/>
              <a:t>and </a:t>
            </a:r>
            <a:r>
              <a:rPr lang="en-GB" sz="1800" b="1" dirty="0" smtClean="0">
                <a:solidFill>
                  <a:srgbClr val="00B050"/>
                </a:solidFill>
              </a:rPr>
              <a:t>renewable</a:t>
            </a:r>
            <a:r>
              <a:rPr lang="en-GB" sz="1800" b="1" dirty="0" smtClean="0"/>
              <a:t> energy</a:t>
            </a:r>
          </a:p>
          <a:p>
            <a:endParaRPr lang="en-GB" sz="1800" dirty="0" smtClean="0"/>
          </a:p>
          <a:p>
            <a:r>
              <a:rPr lang="en-GB" sz="1800" dirty="0" smtClean="0"/>
              <a:t>Renewable electricity and heat for ‘easy’ stationary sectors – buildings, industry, etc.</a:t>
            </a:r>
          </a:p>
          <a:p>
            <a:endParaRPr lang="en-GB" sz="1800" dirty="0" smtClean="0"/>
          </a:p>
          <a:p>
            <a:r>
              <a:rPr lang="en-GB" sz="1800" dirty="0" smtClean="0"/>
              <a:t>Allow some carbon emission from hard sectors - aviation, shipping , etc. </a:t>
            </a:r>
          </a:p>
          <a:p>
            <a:endParaRPr lang="en-GB" sz="1800" dirty="0" smtClean="0"/>
          </a:p>
          <a:p>
            <a:r>
              <a:rPr lang="en-GB" sz="1800" dirty="0" smtClean="0"/>
              <a:t>A large fraction of low cost renewable energy produces electricity</a:t>
            </a:r>
          </a:p>
          <a:p>
            <a:endParaRPr lang="en-GB" sz="1800" dirty="0" smtClean="0"/>
          </a:p>
          <a:p>
            <a:pPr>
              <a:buNone/>
            </a:pPr>
            <a:r>
              <a:rPr lang="en-GB" sz="1800" b="1" dirty="0" smtClean="0"/>
              <a:t>To integrate </a:t>
            </a:r>
            <a:r>
              <a:rPr lang="en-GB" sz="1800" b="1" dirty="0" err="1" smtClean="0"/>
              <a:t>renewables</a:t>
            </a:r>
            <a:r>
              <a:rPr lang="en-GB" sz="1800" dirty="0" smtClean="0"/>
              <a:t>, what is the least cost combination?</a:t>
            </a:r>
          </a:p>
          <a:p>
            <a:r>
              <a:rPr lang="en-GB" sz="1800" b="1" dirty="0" smtClean="0">
                <a:solidFill>
                  <a:srgbClr val="6BB56F"/>
                </a:solidFill>
              </a:rPr>
              <a:t>Load management?</a:t>
            </a:r>
          </a:p>
          <a:p>
            <a:r>
              <a:rPr lang="en-GB" sz="1800" b="1" dirty="0" smtClean="0">
                <a:solidFill>
                  <a:schemeClr val="accent2">
                    <a:lumMod val="50000"/>
                  </a:schemeClr>
                </a:solidFill>
              </a:rPr>
              <a:t>Storage?</a:t>
            </a:r>
          </a:p>
          <a:p>
            <a:r>
              <a:rPr lang="en-GB" sz="1800" b="1" dirty="0" smtClean="0">
                <a:solidFill>
                  <a:srgbClr val="FF0000"/>
                </a:solidFill>
              </a:rPr>
              <a:t>Transmission?</a:t>
            </a:r>
          </a:p>
          <a:p>
            <a:r>
              <a:rPr lang="en-GB" sz="1800" b="1" dirty="0" err="1" smtClean="0">
                <a:solidFill>
                  <a:srgbClr val="7030A0"/>
                </a:solidFill>
              </a:rPr>
              <a:t>Dispatchable</a:t>
            </a:r>
            <a:r>
              <a:rPr lang="en-GB" sz="1800" b="1" dirty="0" smtClean="0">
                <a:solidFill>
                  <a:srgbClr val="7030A0"/>
                </a:solidFill>
              </a:rPr>
              <a:t> generation?</a:t>
            </a:r>
          </a:p>
          <a:p>
            <a:pPr>
              <a:buNone/>
            </a:pPr>
            <a:endParaRPr lang="en-GB" sz="1800" b="1" dirty="0" smtClean="0"/>
          </a:p>
          <a:p>
            <a:endParaRPr lang="en-GB" sz="1800" dirty="0" smtClean="0"/>
          </a:p>
          <a:p>
            <a:endParaRPr lang="en-GB" sz="1800" b="1" dirty="0" smtClean="0"/>
          </a:p>
          <a:p>
            <a:endParaRPr lang="en-GB" sz="1800" b="1" dirty="0" smtClean="0"/>
          </a:p>
        </p:txBody>
      </p:sp>
      <p:sp>
        <p:nvSpPr>
          <p:cNvPr id="14338" name="Slide Number Placeholder 3"/>
          <p:cNvSpPr>
            <a:spLocks noGrp="1"/>
          </p:cNvSpPr>
          <p:nvPr>
            <p:ph type="sldNum" sz="quarter" idx="12"/>
          </p:nvPr>
        </p:nvSpPr>
        <p:spPr bwMode="auto">
          <a:prstGeom prst="rect">
            <a:avLst/>
          </a:prstGeom>
          <a:noFill/>
          <a:ln>
            <a:miter lim="800000"/>
            <a:headEnd/>
            <a:tailEnd/>
          </a:ln>
        </p:spPr>
        <p:txBody>
          <a:bodyPr/>
          <a:lstStyle/>
          <a:p>
            <a:pPr algn="r"/>
            <a:fld id="{E9BD31DE-205B-4222-B115-3C2813797934}" type="slidenum">
              <a:rPr lang="en-GB"/>
              <a:pPr algn="r"/>
              <a:t>4</a:t>
            </a:fld>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mtClean="0"/>
              <a:t>UK dwellings scenario </a:t>
            </a:r>
          </a:p>
        </p:txBody>
      </p:sp>
      <p:sp>
        <p:nvSpPr>
          <p:cNvPr id="41988" name="Content Placeholder 8"/>
          <p:cNvSpPr>
            <a:spLocks noGrp="1"/>
          </p:cNvSpPr>
          <p:nvPr>
            <p:ph idx="1"/>
          </p:nvPr>
        </p:nvSpPr>
        <p:spPr/>
        <p:txBody>
          <a:bodyPr/>
          <a:lstStyle/>
          <a:p>
            <a:pPr>
              <a:buFontTx/>
              <a:buNone/>
            </a:pPr>
            <a:r>
              <a:rPr lang="en-US" smtClean="0"/>
              <a:t>Space and water useful heat demand</a:t>
            </a:r>
          </a:p>
        </p:txBody>
      </p:sp>
      <p:sp>
        <p:nvSpPr>
          <p:cNvPr id="41987" name="Slide Number Placeholder 3"/>
          <p:cNvSpPr>
            <a:spLocks noGrp="1"/>
          </p:cNvSpPr>
          <p:nvPr>
            <p:ph type="sldNum" sz="quarter" idx="12"/>
          </p:nvPr>
        </p:nvSpPr>
        <p:spPr bwMode="auto">
          <a:prstGeom prst="rect">
            <a:avLst/>
          </a:prstGeom>
          <a:noFill/>
          <a:ln>
            <a:miter lim="800000"/>
            <a:headEnd/>
            <a:tailEnd/>
          </a:ln>
        </p:spPr>
        <p:txBody>
          <a:bodyPr/>
          <a:lstStyle/>
          <a:p>
            <a:fld id="{975B0734-BD3A-45D6-95E0-EC4101463769}" type="slidenum">
              <a:rPr lang="en-GB"/>
              <a:pPr/>
              <a:t>5</a:t>
            </a:fld>
            <a:endParaRPr lang="en-GB"/>
          </a:p>
        </p:txBody>
      </p:sp>
      <p:sp>
        <p:nvSpPr>
          <p:cNvPr id="8" name="Content Placeholder 8"/>
          <p:cNvSpPr txBox="1">
            <a:spLocks/>
          </p:cNvSpPr>
          <p:nvPr/>
        </p:nvSpPr>
        <p:spPr bwMode="auto">
          <a:xfrm>
            <a:off x="357188" y="3643313"/>
            <a:ext cx="4357687" cy="1357312"/>
          </a:xfrm>
          <a:prstGeom prst="rect">
            <a:avLst/>
          </a:prstGeom>
          <a:noFill/>
          <a:ln w="9525">
            <a:noFill/>
            <a:miter lim="800000"/>
            <a:headEnd/>
            <a:tailEnd/>
          </a:ln>
        </p:spPr>
        <p:txBody>
          <a:bodyPr/>
          <a:lstStyle/>
          <a:p>
            <a:pPr marL="342900" indent="-342900" eaLnBrk="0" hangingPunct="0">
              <a:spcBef>
                <a:spcPct val="20000"/>
              </a:spcBef>
              <a:defRPr/>
            </a:pPr>
            <a:r>
              <a:rPr lang="en-US" sz="1400" kern="0" dirty="0"/>
              <a:t>Energy deliveries for all purposes</a:t>
            </a:r>
          </a:p>
        </p:txBody>
      </p:sp>
      <p:sp>
        <p:nvSpPr>
          <p:cNvPr id="9" name="Content Placeholder 8"/>
          <p:cNvSpPr txBox="1">
            <a:spLocks/>
          </p:cNvSpPr>
          <p:nvPr/>
        </p:nvSpPr>
        <p:spPr bwMode="auto">
          <a:xfrm>
            <a:off x="4643438" y="1071563"/>
            <a:ext cx="4500562" cy="1214437"/>
          </a:xfrm>
          <a:prstGeom prst="rect">
            <a:avLst/>
          </a:prstGeom>
          <a:noFill/>
          <a:ln w="9525">
            <a:noFill/>
            <a:miter lim="800000"/>
            <a:headEnd/>
            <a:tailEnd/>
          </a:ln>
        </p:spPr>
        <p:txBody>
          <a:bodyPr/>
          <a:lstStyle/>
          <a:p>
            <a:pPr marL="342900" indent="-342900" eaLnBrk="0" hangingPunct="0">
              <a:spcBef>
                <a:spcPct val="20000"/>
              </a:spcBef>
              <a:defRPr/>
            </a:pPr>
            <a:r>
              <a:rPr lang="en-US" sz="1400" kern="0" dirty="0">
                <a:latin typeface="+mn-lt"/>
                <a:cs typeface="+mn-cs"/>
              </a:rPr>
              <a:t>Energy deliveries for heating</a:t>
            </a:r>
          </a:p>
          <a:p>
            <a:pPr marL="342900" indent="-342900" eaLnBrk="0" hangingPunct="0">
              <a:spcBef>
                <a:spcPct val="20000"/>
              </a:spcBef>
              <a:defRPr/>
            </a:pPr>
            <a:r>
              <a:rPr lang="en-US" sz="1400" kern="0" dirty="0">
                <a:latin typeface="+mn-lt"/>
                <a:cs typeface="+mn-cs"/>
              </a:rPr>
              <a:t>(note </a:t>
            </a:r>
            <a:r>
              <a:rPr lang="en-US" sz="1400" kern="0" dirty="0" err="1">
                <a:latin typeface="+mn-lt"/>
                <a:cs typeface="+mn-cs"/>
              </a:rPr>
              <a:t>elec</a:t>
            </a:r>
            <a:r>
              <a:rPr lang="en-US" sz="1400" kern="0" dirty="0">
                <a:latin typeface="+mn-lt"/>
                <a:cs typeface="+mn-cs"/>
              </a:rPr>
              <a:t> heat pumps make delivered&lt;useful heat)</a:t>
            </a:r>
          </a:p>
        </p:txBody>
      </p:sp>
      <p:sp>
        <p:nvSpPr>
          <p:cNvPr id="13" name="Content Placeholder 8"/>
          <p:cNvSpPr txBox="1">
            <a:spLocks/>
          </p:cNvSpPr>
          <p:nvPr/>
        </p:nvSpPr>
        <p:spPr bwMode="auto">
          <a:xfrm>
            <a:off x="4572000" y="3714750"/>
            <a:ext cx="4572000" cy="1571625"/>
          </a:xfrm>
          <a:prstGeom prst="rect">
            <a:avLst/>
          </a:prstGeom>
          <a:noFill/>
          <a:ln w="9525">
            <a:noFill/>
            <a:miter lim="800000"/>
            <a:headEnd/>
            <a:tailEnd/>
          </a:ln>
        </p:spPr>
        <p:txBody>
          <a:bodyPr/>
          <a:lstStyle/>
          <a:p>
            <a:pPr marL="342900" indent="-342900" eaLnBrk="0" hangingPunct="0">
              <a:spcBef>
                <a:spcPct val="20000"/>
              </a:spcBef>
              <a:defRPr/>
            </a:pPr>
            <a:r>
              <a:rPr lang="en-US" sz="1400" kern="0" dirty="0">
                <a:latin typeface="+mn-lt"/>
                <a:cs typeface="+mn-cs"/>
              </a:rPr>
              <a:t>CO2 emission with electricity carbon intensity reduction</a:t>
            </a:r>
          </a:p>
        </p:txBody>
      </p:sp>
      <p:pic>
        <p:nvPicPr>
          <p:cNvPr id="41992" name="Picture 2"/>
          <p:cNvPicPr>
            <a:picLocks noChangeAspect="1" noChangeArrowheads="1"/>
          </p:cNvPicPr>
          <p:nvPr/>
        </p:nvPicPr>
        <p:blipFill>
          <a:blip r:embed="rId3" cstate="print"/>
          <a:srcRect/>
          <a:stretch>
            <a:fillRect/>
          </a:stretch>
        </p:blipFill>
        <p:spPr bwMode="auto">
          <a:xfrm>
            <a:off x="357188" y="1500188"/>
            <a:ext cx="3883025" cy="1857375"/>
          </a:xfrm>
          <a:prstGeom prst="rect">
            <a:avLst/>
          </a:prstGeom>
          <a:noFill/>
          <a:ln w="9525">
            <a:noFill/>
            <a:miter lim="800000"/>
            <a:headEnd/>
            <a:tailEnd/>
          </a:ln>
        </p:spPr>
      </p:pic>
      <p:pic>
        <p:nvPicPr>
          <p:cNvPr id="41993" name="Picture 3"/>
          <p:cNvPicPr>
            <a:picLocks noChangeAspect="1" noChangeArrowheads="1"/>
          </p:cNvPicPr>
          <p:nvPr/>
        </p:nvPicPr>
        <p:blipFill>
          <a:blip r:embed="rId4" cstate="print"/>
          <a:srcRect/>
          <a:stretch>
            <a:fillRect/>
          </a:stretch>
        </p:blipFill>
        <p:spPr bwMode="auto">
          <a:xfrm>
            <a:off x="4643438" y="1643063"/>
            <a:ext cx="4235450" cy="2000250"/>
          </a:xfrm>
          <a:prstGeom prst="rect">
            <a:avLst/>
          </a:prstGeom>
          <a:noFill/>
          <a:ln w="9525">
            <a:noFill/>
            <a:miter lim="800000"/>
            <a:headEnd/>
            <a:tailEnd/>
          </a:ln>
        </p:spPr>
      </p:pic>
      <p:pic>
        <p:nvPicPr>
          <p:cNvPr id="41994" name="Picture 4"/>
          <p:cNvPicPr>
            <a:picLocks noChangeAspect="1" noChangeArrowheads="1"/>
          </p:cNvPicPr>
          <p:nvPr/>
        </p:nvPicPr>
        <p:blipFill>
          <a:blip r:embed="rId5" cstate="print"/>
          <a:srcRect/>
          <a:stretch>
            <a:fillRect/>
          </a:stretch>
        </p:blipFill>
        <p:spPr bwMode="auto">
          <a:xfrm>
            <a:off x="357188" y="4000500"/>
            <a:ext cx="3978275" cy="2352675"/>
          </a:xfrm>
          <a:prstGeom prst="rect">
            <a:avLst/>
          </a:prstGeom>
          <a:noFill/>
          <a:ln w="9525">
            <a:noFill/>
            <a:miter lim="800000"/>
            <a:headEnd/>
            <a:tailEnd/>
          </a:ln>
        </p:spPr>
      </p:pic>
      <p:pic>
        <p:nvPicPr>
          <p:cNvPr id="41995" name="Picture 5"/>
          <p:cNvPicPr>
            <a:picLocks noChangeAspect="1" noChangeArrowheads="1"/>
          </p:cNvPicPr>
          <p:nvPr/>
        </p:nvPicPr>
        <p:blipFill>
          <a:blip r:embed="rId6" cstate="print"/>
          <a:srcRect/>
          <a:stretch>
            <a:fillRect/>
          </a:stretch>
        </p:blipFill>
        <p:spPr bwMode="auto">
          <a:xfrm>
            <a:off x="4429125" y="4071938"/>
            <a:ext cx="4537075" cy="2233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smtClean="0"/>
              <a:t>UK dwellings scenario : monthly heat demand</a:t>
            </a:r>
          </a:p>
        </p:txBody>
      </p:sp>
      <p:sp>
        <p:nvSpPr>
          <p:cNvPr id="8" name="Content Placeholder 7"/>
          <p:cNvSpPr>
            <a:spLocks noGrp="1"/>
          </p:cNvSpPr>
          <p:nvPr>
            <p:ph idx="1"/>
          </p:nvPr>
        </p:nvSpPr>
        <p:spPr/>
        <p:txBody>
          <a:bodyPr/>
          <a:lstStyle/>
          <a:p>
            <a:endParaRPr lang="en-GB"/>
          </a:p>
        </p:txBody>
      </p:sp>
      <p:sp>
        <p:nvSpPr>
          <p:cNvPr id="44035" name="Slide Number Placeholder 3"/>
          <p:cNvSpPr>
            <a:spLocks noGrp="1"/>
          </p:cNvSpPr>
          <p:nvPr>
            <p:ph type="sldNum" sz="quarter" idx="12"/>
          </p:nvPr>
        </p:nvSpPr>
        <p:spPr bwMode="auto">
          <a:prstGeom prst="rect">
            <a:avLst/>
          </a:prstGeom>
          <a:noFill/>
          <a:ln>
            <a:miter lim="800000"/>
            <a:headEnd/>
            <a:tailEnd/>
          </a:ln>
        </p:spPr>
        <p:txBody>
          <a:bodyPr/>
          <a:lstStyle/>
          <a:p>
            <a:fld id="{6113D54E-258F-4C9C-A185-26E10A083176}" type="slidenum">
              <a:rPr lang="en-GB"/>
              <a:pPr/>
              <a:t>6</a:t>
            </a:fld>
            <a:endParaRPr lang="en-GB"/>
          </a:p>
        </p:txBody>
      </p:sp>
      <p:sp>
        <p:nvSpPr>
          <p:cNvPr id="44036" name="TextBox 8"/>
          <p:cNvSpPr txBox="1">
            <a:spLocks noChangeArrowheads="1"/>
          </p:cNvSpPr>
          <p:nvPr/>
        </p:nvSpPr>
        <p:spPr bwMode="auto">
          <a:xfrm>
            <a:off x="4572000" y="1357313"/>
            <a:ext cx="4143375" cy="1816100"/>
          </a:xfrm>
          <a:prstGeom prst="rect">
            <a:avLst/>
          </a:prstGeom>
          <a:noFill/>
          <a:ln w="9525">
            <a:noFill/>
            <a:miter lim="800000"/>
            <a:headEnd/>
            <a:tailEnd/>
          </a:ln>
        </p:spPr>
        <p:txBody>
          <a:bodyPr>
            <a:spAutoFit/>
          </a:bodyPr>
          <a:lstStyle/>
          <a:p>
            <a:r>
              <a:rPr lang="en-US"/>
              <a:t>With reduced annual space heating:</a:t>
            </a:r>
          </a:p>
          <a:p>
            <a:endParaRPr lang="en-US"/>
          </a:p>
          <a:p>
            <a:pPr>
              <a:buFont typeface="Arial" charset="0"/>
              <a:buChar char="•"/>
            </a:pPr>
            <a:r>
              <a:rPr lang="en-US" sz="1200"/>
              <a:t>  Space heat demand has lower load factor (average/maximum) because heating season shortened</a:t>
            </a:r>
          </a:p>
          <a:p>
            <a:pPr>
              <a:buFont typeface="Arial" charset="0"/>
              <a:buChar char="•"/>
            </a:pPr>
            <a:endParaRPr lang="en-US" sz="1200"/>
          </a:p>
          <a:p>
            <a:pPr>
              <a:buFont typeface="Arial" charset="0"/>
              <a:buChar char="•"/>
            </a:pPr>
            <a:r>
              <a:rPr lang="en-US" sz="1200"/>
              <a:t> Overall heat demand load factor changes little because of water heating fraction</a:t>
            </a:r>
          </a:p>
          <a:p>
            <a:pPr>
              <a:buFont typeface="Arial" charset="0"/>
              <a:buChar char="•"/>
            </a:pPr>
            <a:endParaRPr lang="en-US" sz="1200"/>
          </a:p>
          <a:p>
            <a:r>
              <a:rPr lang="en-US" sz="1200"/>
              <a:t>Note: these are </a:t>
            </a:r>
            <a:r>
              <a:rPr lang="en-US" sz="1200" b="1"/>
              <a:t>monthly</a:t>
            </a:r>
            <a:r>
              <a:rPr lang="en-US" sz="1200"/>
              <a:t> factors</a:t>
            </a:r>
          </a:p>
        </p:txBody>
      </p:sp>
      <p:sp>
        <p:nvSpPr>
          <p:cNvPr id="44037" name="TextBox 8"/>
          <p:cNvSpPr txBox="1">
            <a:spLocks noChangeArrowheads="1"/>
          </p:cNvSpPr>
          <p:nvPr/>
        </p:nvSpPr>
        <p:spPr bwMode="auto">
          <a:xfrm>
            <a:off x="285750" y="1357313"/>
            <a:ext cx="4143375" cy="523875"/>
          </a:xfrm>
          <a:prstGeom prst="rect">
            <a:avLst/>
          </a:prstGeom>
          <a:noFill/>
          <a:ln w="9525">
            <a:noFill/>
            <a:miter lim="800000"/>
            <a:headEnd/>
            <a:tailEnd/>
          </a:ln>
        </p:spPr>
        <p:txBody>
          <a:bodyPr>
            <a:spAutoFit/>
          </a:bodyPr>
          <a:lstStyle/>
          <a:p>
            <a:r>
              <a:rPr lang="en-US"/>
              <a:t>How to model  temporal and spatial diversity across building stocks?</a:t>
            </a:r>
            <a:endParaRPr lang="en-US" sz="1200"/>
          </a:p>
        </p:txBody>
      </p:sp>
      <p:pic>
        <p:nvPicPr>
          <p:cNvPr id="44038" name="Picture 2"/>
          <p:cNvPicPr>
            <a:picLocks noChangeAspect="1" noChangeArrowheads="1"/>
          </p:cNvPicPr>
          <p:nvPr/>
        </p:nvPicPr>
        <p:blipFill>
          <a:blip r:embed="rId3" cstate="print"/>
          <a:srcRect/>
          <a:stretch>
            <a:fillRect/>
          </a:stretch>
        </p:blipFill>
        <p:spPr bwMode="auto">
          <a:xfrm>
            <a:off x="4714875" y="3429000"/>
            <a:ext cx="4210050" cy="2714625"/>
          </a:xfrm>
          <a:prstGeom prst="rect">
            <a:avLst/>
          </a:prstGeom>
          <a:noFill/>
          <a:ln w="9525">
            <a:noFill/>
            <a:miter lim="800000"/>
            <a:headEnd/>
            <a:tailEnd/>
          </a:ln>
        </p:spPr>
      </p:pic>
      <p:pic>
        <p:nvPicPr>
          <p:cNvPr id="44039" name="Picture 3"/>
          <p:cNvPicPr>
            <a:picLocks noChangeAspect="1" noChangeArrowheads="1"/>
          </p:cNvPicPr>
          <p:nvPr/>
        </p:nvPicPr>
        <p:blipFill>
          <a:blip r:embed="rId4" cstate="print"/>
          <a:srcRect/>
          <a:stretch>
            <a:fillRect/>
          </a:stretch>
        </p:blipFill>
        <p:spPr bwMode="auto">
          <a:xfrm>
            <a:off x="214313" y="2428875"/>
            <a:ext cx="42862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620713"/>
            <a:ext cx="8229600" cy="665162"/>
          </a:xfrm>
        </p:spPr>
        <p:txBody>
          <a:bodyPr/>
          <a:lstStyle/>
          <a:p>
            <a:pPr eaLnBrk="1" hangingPunct="1"/>
            <a:r>
              <a:rPr lang="en-GB" smtClean="0"/>
              <a:t>UK dwellings scenario : diurnal space and water heat demand</a:t>
            </a:r>
          </a:p>
        </p:txBody>
      </p:sp>
      <p:sp>
        <p:nvSpPr>
          <p:cNvPr id="45059" name="Slide Number Placeholder 3"/>
          <p:cNvSpPr>
            <a:spLocks noGrp="1"/>
          </p:cNvSpPr>
          <p:nvPr>
            <p:ph type="sldNum" sz="quarter" idx="4294967295"/>
          </p:nvPr>
        </p:nvSpPr>
        <p:spPr bwMode="auto">
          <a:xfrm>
            <a:off x="8458200" y="6500834"/>
            <a:ext cx="685800" cy="357166"/>
          </a:xfrm>
          <a:prstGeom prst="rect">
            <a:avLst/>
          </a:prstGeom>
          <a:noFill/>
          <a:ln>
            <a:miter lim="800000"/>
            <a:headEnd/>
            <a:tailEnd/>
          </a:ln>
        </p:spPr>
        <p:txBody>
          <a:bodyPr/>
          <a:lstStyle/>
          <a:p>
            <a:fld id="{ED7C503D-6B82-4B8F-99CD-567CED4564E2}" type="slidenum">
              <a:rPr lang="en-GB"/>
              <a:pPr/>
              <a:t>7</a:t>
            </a:fld>
            <a:endParaRPr lang="en-GB" dirty="0"/>
          </a:p>
        </p:txBody>
      </p:sp>
      <p:sp>
        <p:nvSpPr>
          <p:cNvPr id="45060" name="TextBox 8"/>
          <p:cNvSpPr txBox="1">
            <a:spLocks noChangeArrowheads="1"/>
          </p:cNvSpPr>
          <p:nvPr/>
        </p:nvSpPr>
        <p:spPr bwMode="auto">
          <a:xfrm>
            <a:off x="857250" y="1357313"/>
            <a:ext cx="714375" cy="2892425"/>
          </a:xfrm>
          <a:prstGeom prst="rect">
            <a:avLst/>
          </a:prstGeom>
          <a:noFill/>
          <a:ln w="9525">
            <a:noFill/>
            <a:miter lim="800000"/>
            <a:headEnd/>
            <a:tailEnd/>
          </a:ln>
        </p:spPr>
        <p:txBody>
          <a:bodyPr>
            <a:spAutoFit/>
          </a:bodyPr>
          <a:lstStyle/>
          <a:p>
            <a:r>
              <a:rPr lang="en-US"/>
              <a:t>2005</a:t>
            </a:r>
          </a:p>
          <a:p>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endParaRPr lang="en-US"/>
          </a:p>
          <a:p>
            <a:r>
              <a:rPr lang="en-US"/>
              <a:t>2050</a:t>
            </a:r>
          </a:p>
        </p:txBody>
      </p:sp>
      <p:sp>
        <p:nvSpPr>
          <p:cNvPr id="45061" name="Content Placeholder 6"/>
          <p:cNvSpPr>
            <a:spLocks noGrp="1"/>
          </p:cNvSpPr>
          <p:nvPr>
            <p:ph idx="1"/>
          </p:nvPr>
        </p:nvSpPr>
        <p:spPr>
          <a:xfrm>
            <a:off x="6143625" y="1285875"/>
            <a:ext cx="2757488" cy="4697413"/>
          </a:xfrm>
        </p:spPr>
        <p:txBody>
          <a:bodyPr/>
          <a:lstStyle/>
          <a:p>
            <a:r>
              <a:rPr lang="en-US" smtClean="0"/>
              <a:t>This is an example of heat demand, net of incidental solar  and internal gains, </a:t>
            </a:r>
            <a:r>
              <a:rPr lang="en-US" b="1" smtClean="0"/>
              <a:t>without any storage</a:t>
            </a:r>
          </a:p>
          <a:p>
            <a:endParaRPr lang="en-US" b="1" smtClean="0"/>
          </a:p>
          <a:p>
            <a:r>
              <a:rPr lang="en-US" smtClean="0"/>
              <a:t>How will heat demand vary by house type?</a:t>
            </a:r>
          </a:p>
          <a:p>
            <a:endParaRPr lang="en-US" smtClean="0"/>
          </a:p>
          <a:p>
            <a:r>
              <a:rPr lang="en-US" smtClean="0"/>
              <a:t>Again, how to model  temporal and spatial diversity across building stocks?</a:t>
            </a:r>
            <a:endParaRPr lang="en-US" sz="1200" smtClean="0"/>
          </a:p>
          <a:p>
            <a:endParaRPr lang="en-US" smtClean="0"/>
          </a:p>
        </p:txBody>
      </p:sp>
      <p:pic>
        <p:nvPicPr>
          <p:cNvPr id="45062" name="Picture 3"/>
          <p:cNvPicPr>
            <a:picLocks noChangeAspect="1" noChangeArrowheads="1"/>
          </p:cNvPicPr>
          <p:nvPr/>
        </p:nvPicPr>
        <p:blipFill>
          <a:blip r:embed="rId3" cstate="print"/>
          <a:srcRect/>
          <a:stretch>
            <a:fillRect/>
          </a:stretch>
        </p:blipFill>
        <p:spPr bwMode="auto">
          <a:xfrm>
            <a:off x="1643063" y="4143375"/>
            <a:ext cx="4513262" cy="2138363"/>
          </a:xfrm>
          <a:prstGeom prst="rect">
            <a:avLst/>
          </a:prstGeom>
          <a:noFill/>
          <a:ln w="9525">
            <a:noFill/>
            <a:miter lim="800000"/>
            <a:headEnd/>
            <a:tailEnd/>
          </a:ln>
        </p:spPr>
      </p:pic>
      <p:pic>
        <p:nvPicPr>
          <p:cNvPr id="45063" name="Picture 4"/>
          <p:cNvPicPr>
            <a:picLocks noChangeAspect="1" noChangeArrowheads="1"/>
          </p:cNvPicPr>
          <p:nvPr/>
        </p:nvPicPr>
        <p:blipFill>
          <a:blip r:embed="rId4" cstate="print"/>
          <a:srcRect/>
          <a:stretch>
            <a:fillRect/>
          </a:stretch>
        </p:blipFill>
        <p:spPr bwMode="auto">
          <a:xfrm>
            <a:off x="1643063" y="1357313"/>
            <a:ext cx="4675187"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UK energy space and time  animate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solidFill>
            <a:schemeClr val="bg1"/>
          </a:solidFill>
        </p:spPr>
        <p:txBody>
          <a:bodyPr/>
          <a:lstStyle/>
          <a:p>
            <a:pPr eaLnBrk="1" hangingPunct="1"/>
            <a:r>
              <a:rPr lang="en-GB" sz="1400" dirty="0" smtClean="0"/>
              <a:t>UK energy, space and time</a:t>
            </a:r>
            <a:r>
              <a:rPr lang="en-GB" sz="1400" dirty="0" smtClean="0">
                <a:solidFill>
                  <a:srgbClr val="3AAE4B"/>
                </a:solidFill>
              </a:rPr>
              <a:t> </a:t>
            </a:r>
            <a:r>
              <a:rPr lang="en-GB" sz="1400" dirty="0" smtClean="0"/>
              <a:t>: </a:t>
            </a:r>
            <a:r>
              <a:rPr lang="en-GB" sz="1400" dirty="0" smtClean="0">
                <a:solidFill>
                  <a:srgbClr val="FF3300"/>
                </a:solidFill>
              </a:rPr>
              <a:t>animated</a:t>
            </a:r>
          </a:p>
        </p:txBody>
      </p:sp>
      <p:sp>
        <p:nvSpPr>
          <p:cNvPr id="7" name="Content Placeholder 6"/>
          <p:cNvSpPr>
            <a:spLocks noGrp="1"/>
          </p:cNvSpPr>
          <p:nvPr>
            <p:ph idx="1"/>
          </p:nvPr>
        </p:nvSpPr>
        <p:spPr/>
        <p:txBody>
          <a:bodyPr/>
          <a:lstStyle/>
          <a:p>
            <a:endParaRPr lang="en-GB"/>
          </a:p>
        </p:txBody>
      </p:sp>
      <p:sp>
        <p:nvSpPr>
          <p:cNvPr id="21507" name="Slide Number Placeholder 3"/>
          <p:cNvSpPr>
            <a:spLocks noGrp="1"/>
          </p:cNvSpPr>
          <p:nvPr>
            <p:ph type="sldNum" sz="quarter" idx="12"/>
          </p:nvPr>
        </p:nvSpPr>
        <p:spPr bwMode="auto">
          <a:prstGeom prst="rect">
            <a:avLst/>
          </a:prstGeom>
          <a:noFill/>
          <a:ln>
            <a:miter lim="800000"/>
            <a:headEnd/>
            <a:tailEnd/>
          </a:ln>
        </p:spPr>
        <p:txBody>
          <a:bodyPr/>
          <a:lstStyle/>
          <a:p>
            <a:fld id="{78D7A44E-7C63-49CB-BAAA-56E2D21256A8}" type="slidenum">
              <a:rPr lang="en-GB"/>
              <a:pPr/>
              <a:t>8</a:t>
            </a:fld>
            <a:endParaRPr lang="en-GB"/>
          </a:p>
        </p:txBody>
      </p:sp>
      <p:pic>
        <p:nvPicPr>
          <p:cNvPr id="21508" name="Picture 4" descr="EST"/>
          <p:cNvPicPr>
            <a:picLocks noChangeAspect="1" noChangeArrowheads="1" noCrop="1"/>
          </p:cNvPicPr>
          <p:nvPr/>
        </p:nvPicPr>
        <p:blipFill>
          <a:blip r:embed="rId3" cstate="print"/>
          <a:srcRect/>
          <a:stretch>
            <a:fillRect/>
          </a:stretch>
        </p:blipFill>
        <p:spPr bwMode="auto">
          <a:xfrm>
            <a:off x="1071538" y="864341"/>
            <a:ext cx="7499348" cy="58110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Energy space and time problem">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GB" sz="1400" dirty="0" smtClean="0"/>
              <a:t>The fractal energy, space and time</a:t>
            </a:r>
            <a:r>
              <a:rPr lang="en-GB" sz="1400" dirty="0" smtClean="0">
                <a:solidFill>
                  <a:srgbClr val="3AAE4B"/>
                </a:solidFill>
              </a:rPr>
              <a:t> </a:t>
            </a:r>
            <a:r>
              <a:rPr lang="en-GB" sz="1400" dirty="0" smtClean="0"/>
              <a:t>problem</a:t>
            </a:r>
          </a:p>
        </p:txBody>
      </p:sp>
      <p:sp>
        <p:nvSpPr>
          <p:cNvPr id="16389" name="Rectangle 3"/>
          <p:cNvSpPr>
            <a:spLocks noGrp="1" noChangeArrowheads="1"/>
          </p:cNvSpPr>
          <p:nvPr>
            <p:ph idx="1"/>
          </p:nvPr>
        </p:nvSpPr>
        <p:spPr>
          <a:solidFill>
            <a:schemeClr val="bg1"/>
          </a:solidFill>
          <a:ln>
            <a:solidFill>
              <a:schemeClr val="tx1"/>
            </a:solidFill>
          </a:ln>
        </p:spPr>
        <p:txBody>
          <a:bodyPr/>
          <a:lstStyle/>
          <a:p>
            <a:pPr>
              <a:lnSpc>
                <a:spcPct val="90000"/>
              </a:lnSpc>
              <a:buFontTx/>
              <a:buNone/>
            </a:pPr>
            <a:r>
              <a:rPr lang="en-GB" sz="1600" b="1" dirty="0" smtClean="0"/>
              <a:t>What is the best configuration?</a:t>
            </a:r>
          </a:p>
          <a:p>
            <a:pPr>
              <a:lnSpc>
                <a:spcPct val="90000"/>
              </a:lnSpc>
              <a:buFontTx/>
              <a:buNone/>
            </a:pPr>
            <a:endParaRPr lang="en-GB" sz="1600" b="1" dirty="0" smtClean="0"/>
          </a:p>
          <a:p>
            <a:pPr>
              <a:lnSpc>
                <a:spcPct val="90000"/>
              </a:lnSpc>
              <a:buFontTx/>
              <a:buNone/>
            </a:pPr>
            <a:r>
              <a:rPr lang="en-GB" sz="1600" b="1" dirty="0" smtClean="0"/>
              <a:t>What capacities?</a:t>
            </a:r>
          </a:p>
          <a:p>
            <a:pPr>
              <a:lnSpc>
                <a:spcPct val="90000"/>
              </a:lnSpc>
              <a:buFontTx/>
              <a:buNone/>
            </a:pPr>
            <a:endParaRPr lang="en-GB" sz="1600" b="1" dirty="0" smtClean="0"/>
          </a:p>
          <a:p>
            <a:pPr>
              <a:lnSpc>
                <a:spcPct val="90000"/>
              </a:lnSpc>
              <a:buFontTx/>
              <a:buNone/>
            </a:pPr>
            <a:r>
              <a:rPr lang="en-GB" sz="1600" b="1" dirty="0" smtClean="0"/>
              <a:t>Where to locate technologies?</a:t>
            </a:r>
          </a:p>
          <a:p>
            <a:pPr>
              <a:lnSpc>
                <a:spcPct val="90000"/>
              </a:lnSpc>
              <a:buFontTx/>
              <a:buNone/>
            </a:pPr>
            <a:endParaRPr lang="en-GB" sz="1600" b="1" dirty="0" smtClean="0"/>
          </a:p>
          <a:p>
            <a:pPr>
              <a:lnSpc>
                <a:spcPct val="90000"/>
              </a:lnSpc>
            </a:pPr>
            <a:r>
              <a:rPr lang="en-GB" sz="1600" b="1" dirty="0" err="1" smtClean="0">
                <a:solidFill>
                  <a:srgbClr val="00B050"/>
                </a:solidFill>
              </a:rPr>
              <a:t>Renewables</a:t>
            </a:r>
            <a:endParaRPr lang="en-GB" sz="1600" b="1" dirty="0" smtClean="0">
              <a:solidFill>
                <a:srgbClr val="00B050"/>
              </a:solidFill>
            </a:endParaRPr>
          </a:p>
          <a:p>
            <a:pPr>
              <a:lnSpc>
                <a:spcPct val="90000"/>
              </a:lnSpc>
            </a:pPr>
            <a:endParaRPr lang="en-GB" sz="1600" b="1" dirty="0" smtClean="0"/>
          </a:p>
          <a:p>
            <a:pPr>
              <a:lnSpc>
                <a:spcPct val="90000"/>
              </a:lnSpc>
            </a:pPr>
            <a:r>
              <a:rPr lang="en-GB" sz="1600" b="1" dirty="0" smtClean="0">
                <a:solidFill>
                  <a:schemeClr val="accent5">
                    <a:lumMod val="50000"/>
                  </a:schemeClr>
                </a:solidFill>
              </a:rPr>
              <a:t>Storage</a:t>
            </a:r>
          </a:p>
          <a:p>
            <a:pPr>
              <a:lnSpc>
                <a:spcPct val="90000"/>
              </a:lnSpc>
            </a:pPr>
            <a:endParaRPr lang="en-GB" sz="1600" b="1" dirty="0" smtClean="0"/>
          </a:p>
          <a:p>
            <a:pPr>
              <a:lnSpc>
                <a:spcPct val="90000"/>
              </a:lnSpc>
            </a:pPr>
            <a:r>
              <a:rPr lang="en-GB" sz="1600" b="1" dirty="0" smtClean="0">
                <a:solidFill>
                  <a:srgbClr val="FF0000"/>
                </a:solidFill>
              </a:rPr>
              <a:t>Transmission</a:t>
            </a:r>
          </a:p>
          <a:p>
            <a:pPr>
              <a:lnSpc>
                <a:spcPct val="90000"/>
              </a:lnSpc>
            </a:pPr>
            <a:endParaRPr lang="en-GB" sz="1600" b="1" dirty="0" smtClean="0">
              <a:solidFill>
                <a:srgbClr val="FF0000"/>
              </a:solidFill>
            </a:endParaRPr>
          </a:p>
          <a:p>
            <a:pPr>
              <a:lnSpc>
                <a:spcPct val="90000"/>
              </a:lnSpc>
            </a:pPr>
            <a:r>
              <a:rPr lang="en-GB" sz="1600" b="1" dirty="0" err="1" smtClean="0"/>
              <a:t>Dispatchable</a:t>
            </a:r>
            <a:r>
              <a:rPr lang="en-GB" sz="1600" b="1" dirty="0" smtClean="0"/>
              <a:t> generation</a:t>
            </a:r>
          </a:p>
          <a:p>
            <a:pPr>
              <a:lnSpc>
                <a:spcPct val="90000"/>
              </a:lnSpc>
            </a:pPr>
            <a:endParaRPr lang="en-GB" sz="1600" b="1" dirty="0" smtClean="0"/>
          </a:p>
        </p:txBody>
      </p:sp>
      <p:sp>
        <p:nvSpPr>
          <p:cNvPr id="16386" name="Slide Number Placeholder 3"/>
          <p:cNvSpPr>
            <a:spLocks noGrp="1"/>
          </p:cNvSpPr>
          <p:nvPr>
            <p:ph type="sldNum" sz="quarter" idx="12"/>
          </p:nvPr>
        </p:nvSpPr>
        <p:spPr bwMode="auto">
          <a:prstGeom prst="rect">
            <a:avLst/>
          </a:prstGeom>
          <a:noFill/>
          <a:ln>
            <a:miter lim="800000"/>
            <a:headEnd/>
            <a:tailEnd/>
          </a:ln>
        </p:spPr>
        <p:txBody>
          <a:bodyPr/>
          <a:lstStyle/>
          <a:p>
            <a:pPr algn="r"/>
            <a:fld id="{FF4F24EF-B585-4816-AD05-B452BE08C9C7}" type="slidenum">
              <a:rPr lang="en-GB"/>
              <a:pPr algn="r"/>
              <a:t>9</a:t>
            </a:fld>
            <a:endParaRPr lang="en-GB"/>
          </a:p>
        </p:txBody>
      </p:sp>
      <p:pic>
        <p:nvPicPr>
          <p:cNvPr id="16387" name="Picture 10"/>
          <p:cNvPicPr>
            <a:picLocks noChangeAspect="1" noChangeArrowheads="1"/>
          </p:cNvPicPr>
          <p:nvPr/>
        </p:nvPicPr>
        <p:blipFill>
          <a:blip r:embed="rId3" cstate="print"/>
          <a:srcRect/>
          <a:stretch>
            <a:fillRect/>
          </a:stretch>
        </p:blipFill>
        <p:spPr bwMode="auto">
          <a:xfrm>
            <a:off x="3874843" y="1285860"/>
            <a:ext cx="5269157" cy="4624381"/>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EETemplate">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4990</TotalTime>
  <Words>2006</Words>
  <Application>Microsoft Office PowerPoint</Application>
  <PresentationFormat>On-screen Show (4:3)</PresentationFormat>
  <Paragraphs>438</Paragraphs>
  <Slides>36</Slides>
  <Notes>35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36</vt:i4>
      </vt:variant>
    </vt:vector>
  </HeadingPairs>
  <TitlesOfParts>
    <vt:vector size="38" baseType="lpstr">
      <vt:lpstr>SEETemplate</vt:lpstr>
      <vt:lpstr>Electricity\Int\e_exchanges_2004.pdf</vt:lpstr>
      <vt:lpstr>Europe policy context; and demand, supply, storage and transmission    Mark Barrett   UCL Energy Institute University College London         International Renewable Electricity  – an essential system?  UCL Institute of Child Health London Friday 21st May 2010</vt:lpstr>
      <vt:lpstr>OBJECTIVES OF STRATEGY</vt:lpstr>
      <vt:lpstr>SEEScen sample: EU25 CO2 : variant scenarios Over 2005-2050, behavioural change reduces integrated CO2 by 33% more than technology, and faster</vt:lpstr>
      <vt:lpstr>The role of electricity</vt:lpstr>
      <vt:lpstr>UK dwellings scenario </vt:lpstr>
      <vt:lpstr>UK dwellings scenario : monthly heat demand</vt:lpstr>
      <vt:lpstr>UK dwellings scenario : diurnal space and water heat demand</vt:lpstr>
      <vt:lpstr>UK energy, space and time : animated</vt:lpstr>
      <vt:lpstr>The fractal energy, space and time problem</vt:lpstr>
      <vt:lpstr>Electricity system design with variable sources : storage</vt:lpstr>
      <vt:lpstr>Electricity system design with variable sources : generation</vt:lpstr>
      <vt:lpstr>Energy systems : multi-fuelling</vt:lpstr>
      <vt:lpstr>Energy systems : operational issues</vt:lpstr>
      <vt:lpstr>EleServe : matching demand to supply with load management</vt:lpstr>
      <vt:lpstr>Electricity : diurnal operation without load management</vt:lpstr>
      <vt:lpstr>Electricity : animated load management optimisation </vt:lpstr>
      <vt:lpstr>Electricity : diurnal operation after load management</vt:lpstr>
      <vt:lpstr>VarInt : Sample day : winter’s day of variable supply excess</vt:lpstr>
      <vt:lpstr>VarInt : Sample day : winter’s day of variable supply deficit</vt:lpstr>
      <vt:lpstr>VarInt : Day sampling : animation</vt:lpstr>
      <vt:lpstr>VarInt : Optimised system : sample year</vt:lpstr>
      <vt:lpstr>International exchange</vt:lpstr>
      <vt:lpstr>SEEScen sample: EU – elsewhere energy trade </vt:lpstr>
      <vt:lpstr>Implementation : Past, present and future</vt:lpstr>
      <vt:lpstr>IMPLEMENTATION EXAMPLE:  EU ENERGY SECURITY AND SOLIDARITY ACTION PLAN SECOND STRATEGIC ENERGY REVIEW </vt:lpstr>
      <vt:lpstr>1: EXAMPLES OF EUROPEAN SUPERGRID IMPLEMENTATION POLICY</vt:lpstr>
      <vt:lpstr>2: EXAMPLES OF EUROPEAN SUPERGRID IMPLEMENTATION POLICY</vt:lpstr>
      <vt:lpstr>CONCLUDING REMARKS</vt:lpstr>
      <vt:lpstr>World</vt:lpstr>
      <vt:lpstr>World: a global electricity transmission grid?</vt:lpstr>
      <vt:lpstr>World: a global electricity transmission grid –Buckminster Fuller</vt:lpstr>
      <vt:lpstr>Some references </vt:lpstr>
      <vt:lpstr>History</vt:lpstr>
      <vt:lpstr>HVDC Gregor Czisch </vt:lpstr>
      <vt:lpstr>UCTE 2004 </vt:lpstr>
      <vt:lpstr>Security and infrastructure: questions and challenge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Society Energy Environment</dc:title>
  <dc:creator>Mark</dc:creator>
  <cp:lastModifiedBy>HOME</cp:lastModifiedBy>
  <cp:revision>172</cp:revision>
  <dcterms:modified xsi:type="dcterms:W3CDTF">2010-12-01T11:19:43Z</dcterms:modified>
</cp:coreProperties>
</file>